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6" r:id="rId9"/>
    <p:sldId id="267" r:id="rId10"/>
    <p:sldId id="265" r:id="rId11"/>
    <p:sldId id="268" r:id="rId12"/>
    <p:sldId id="269" r:id="rId13"/>
  </p:sldIdLst>
  <p:sldSz cx="9144000" cy="6858000" type="screen4x3"/>
  <p:notesSz cx="6742113" cy="987266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0" name="Правоъгъл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  <p:sp>
        <p:nvSpPr>
          <p:cNvPr id="12" name="Правоъгъл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авоъгъл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11" name="Правоъгъл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авоъгъл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ъгъл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авоъгъл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ъгъл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авоъгъл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2B35730-BCF4-4396-B8B9-CDCD4DB8B04E}" type="datetimeFigureOut">
              <a:rPr lang="bg-BG" smtClean="0"/>
              <a:pPr/>
              <a:t>16.3.2014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6BF4BC6A-F2F2-4189-84A7-90C3E52F200B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775191"/>
            <a:ext cx="8712968" cy="4625609"/>
          </a:xfrm>
        </p:spPr>
        <p:txBody>
          <a:bodyPr/>
          <a:lstStyle/>
          <a:p>
            <a:pPr marL="271463" indent="-152400">
              <a:buNone/>
              <a:tabLst>
                <a:tab pos="450850" algn="l"/>
              </a:tabLst>
            </a:pPr>
            <a:endParaRPr lang="bg-BG" b="1" dirty="0" smtClean="0"/>
          </a:p>
          <a:p>
            <a:pPr marL="271463" indent="-152400">
              <a:buNone/>
              <a:tabLst>
                <a:tab pos="450850" algn="l"/>
              </a:tabLst>
            </a:pPr>
            <a:r>
              <a:rPr lang="bg-BG" b="1" dirty="0" smtClean="0"/>
              <a:t>  Относно</a:t>
            </a:r>
            <a:r>
              <a:rPr lang="bg-BG" dirty="0" smtClean="0"/>
              <a:t>: </a:t>
            </a:r>
            <a:r>
              <a:rPr lang="bg-BG" i="1" dirty="0" smtClean="0"/>
              <a:t>Ангажираността на социалните  			              партньори за осигуряване на 			                    условия–гарантиращи, здравето и      			  сигурността на  учениците и  				   качеството на образование в 		                    учебните звена </a:t>
            </a:r>
            <a:endParaRPr lang="bg-BG" i="1" dirty="0"/>
          </a:p>
        </p:txBody>
      </p:sp>
      <p:sp useBgFill="1">
        <p:nvSpPr>
          <p:cNvPr id="7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75191"/>
            <a:ext cx="9144000" cy="4625609"/>
          </a:xfrm>
        </p:spPr>
        <p:txBody>
          <a:bodyPr>
            <a:normAutofit fontScale="85000" lnSpcReduction="20000"/>
          </a:bodyPr>
          <a:lstStyle/>
          <a:p>
            <a:endParaRPr lang="bg-BG" sz="3600" dirty="0" smtClean="0"/>
          </a:p>
          <a:p>
            <a:endParaRPr lang="bg-BG" sz="3600" dirty="0" smtClean="0"/>
          </a:p>
          <a:p>
            <a:r>
              <a:rPr lang="bg-BG" sz="3600" dirty="0" smtClean="0"/>
              <a:t>Средствата от бюджета на училищата по ЕРС трябва да гарантират основно реализирането на </a:t>
            </a:r>
            <a:r>
              <a:rPr lang="bg-BG" sz="3600" b="1" dirty="0" smtClean="0"/>
              <a:t>три </a:t>
            </a:r>
            <a:r>
              <a:rPr lang="bg-BG" sz="3600" dirty="0" smtClean="0"/>
              <a:t> приоритета: </a:t>
            </a:r>
          </a:p>
          <a:p>
            <a:pPr>
              <a:buNone/>
            </a:pPr>
            <a:endParaRPr lang="bg-BG" sz="3600" dirty="0" smtClean="0"/>
          </a:p>
          <a:p>
            <a:pPr>
              <a:buNone/>
            </a:pPr>
            <a:r>
              <a:rPr lang="bg-BG" sz="3600" dirty="0" smtClean="0"/>
              <a:t>    Това произтича от изпълнението на чл. 28 ал.2 т.3 от Закона за Нормативните актове ДВ бр. 27 / 03.04.1973 г., който гласи “ т.3 финансовите и други средства, необходими за прилагането на новата нормативна уредба;” </a:t>
            </a:r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</p:txBody>
      </p:sp>
      <p:sp useBgFill="1">
        <p:nvSpPr>
          <p:cNvPr id="6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00808"/>
            <a:ext cx="9036496" cy="4625609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bg-BG" b="1" i="1" dirty="0" smtClean="0"/>
              <a:t> </a:t>
            </a:r>
            <a:endParaRPr lang="bg-BG" dirty="0" smtClean="0"/>
          </a:p>
          <a:p>
            <a:pPr>
              <a:buNone/>
            </a:pPr>
            <a:r>
              <a:rPr lang="bg-BG" b="1" i="1" dirty="0" smtClean="0"/>
              <a:t>     </a:t>
            </a:r>
            <a:r>
              <a:rPr lang="bg-BG" b="1" i="1" u="sng" dirty="0" smtClean="0"/>
              <a:t>Първи приоритет: </a:t>
            </a:r>
          </a:p>
          <a:p>
            <a:pPr>
              <a:buNone/>
            </a:pPr>
            <a:endParaRPr lang="bg-BG" dirty="0" smtClean="0"/>
          </a:p>
          <a:p>
            <a:pPr algn="just">
              <a:buNone/>
            </a:pPr>
            <a:r>
              <a:rPr lang="bg-BG" dirty="0" smtClean="0"/>
              <a:t>    	</a:t>
            </a:r>
            <a:r>
              <a:rPr lang="en-US" dirty="0" smtClean="0"/>
              <a:t>	</a:t>
            </a:r>
            <a:r>
              <a:rPr lang="bg-BG" i="1" dirty="0" smtClean="0"/>
              <a:t>Осигуряване условия, гарантиращи здравето и сигурността на децата и учениците </a:t>
            </a:r>
          </a:p>
          <a:p>
            <a:pPr>
              <a:buNone/>
            </a:pPr>
            <a:endParaRPr lang="bg-BG" b="1" i="1" dirty="0" smtClean="0"/>
          </a:p>
          <a:p>
            <a:pPr>
              <a:buNone/>
            </a:pPr>
            <a:r>
              <a:rPr lang="bg-BG" b="1" i="1" dirty="0" smtClean="0"/>
              <a:t>    </a:t>
            </a:r>
            <a:r>
              <a:rPr lang="bg-BG" b="1" i="1" u="sng" dirty="0" smtClean="0"/>
              <a:t>Втори приоритет: </a:t>
            </a:r>
          </a:p>
          <a:p>
            <a:pPr>
              <a:buNone/>
            </a:pPr>
            <a:endParaRPr lang="bg-BG" b="1" i="1" u="sng" dirty="0" smtClean="0"/>
          </a:p>
          <a:p>
            <a:pPr algn="just">
              <a:buNone/>
            </a:pPr>
            <a:r>
              <a:rPr lang="bg-BG" b="1" i="1" dirty="0" smtClean="0"/>
              <a:t>		</a:t>
            </a:r>
            <a:r>
              <a:rPr lang="bg-BG" i="1" dirty="0" smtClean="0"/>
              <a:t>Осигуряване условия, гарантиращи качествено образование в училищата </a:t>
            </a:r>
          </a:p>
          <a:p>
            <a:pPr>
              <a:buNone/>
            </a:pPr>
            <a:endParaRPr lang="bg-BG" b="1" i="1" dirty="0" smtClean="0"/>
          </a:p>
          <a:p>
            <a:pPr>
              <a:buNone/>
            </a:pPr>
            <a:r>
              <a:rPr lang="bg-BG" b="1" i="1" dirty="0" smtClean="0"/>
              <a:t>     </a:t>
            </a:r>
            <a:r>
              <a:rPr lang="bg-BG" b="1" i="1" u="sng" dirty="0" smtClean="0"/>
              <a:t>Трети приоритет:</a:t>
            </a:r>
          </a:p>
          <a:p>
            <a:pPr>
              <a:buNone/>
            </a:pPr>
            <a:endParaRPr lang="bg-BG" b="1" i="1" u="sng" dirty="0" smtClean="0"/>
          </a:p>
          <a:p>
            <a:pPr algn="just">
              <a:buNone/>
            </a:pPr>
            <a:r>
              <a:rPr lang="bg-BG" b="1" i="1" dirty="0" smtClean="0"/>
              <a:t>		</a:t>
            </a:r>
            <a:r>
              <a:rPr lang="bg-BG" i="1" dirty="0" smtClean="0"/>
              <a:t>Възнаграждение на персонала в учебните звена</a:t>
            </a:r>
          </a:p>
          <a:p>
            <a:pPr algn="just">
              <a:buNone/>
            </a:pPr>
            <a:endParaRPr lang="bg-BG" i="1" dirty="0" smtClean="0"/>
          </a:p>
          <a:p>
            <a:pPr algn="just">
              <a:buNone/>
            </a:pPr>
            <a:r>
              <a:rPr lang="bg-BG" i="1" dirty="0" smtClean="0"/>
              <a:t>		Съгласно законови и подзаконови нормативни актове</a:t>
            </a:r>
            <a:endParaRPr lang="bg-BG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72816"/>
            <a:ext cx="8712968" cy="4625609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bg-BG" b="1" i="1" dirty="0" smtClean="0"/>
              <a:t>		</a:t>
            </a:r>
            <a:r>
              <a:rPr lang="bg-BG" b="1" i="1" u="sng" dirty="0" smtClean="0"/>
              <a:t>По Първи приоритет:</a:t>
            </a:r>
            <a:r>
              <a:rPr lang="bg-BG" dirty="0" smtClean="0"/>
              <a:t> </a:t>
            </a:r>
          </a:p>
          <a:p>
            <a:pPr>
              <a:buNone/>
            </a:pPr>
            <a:endParaRPr lang="bg-BG" dirty="0" smtClean="0"/>
          </a:p>
          <a:p>
            <a:pPr algn="just">
              <a:buNone/>
            </a:pPr>
            <a:r>
              <a:rPr lang="bg-BG" dirty="0" smtClean="0"/>
              <a:t>    	</a:t>
            </a:r>
          </a:p>
          <a:p>
            <a:pPr algn="just">
              <a:buNone/>
            </a:pPr>
            <a:r>
              <a:rPr lang="bg-BG" i="1" dirty="0" smtClean="0"/>
              <a:t>    	Осигуряване условия, гарантиращи здравето и сигурността на децата и учениците, означава задължителен разход на средства от бюджета на училището по ЕРС - съгласно чл.28 (2) т.3 от Закона за нормативните актове ДВ бр.27/ 3.04.73г. , за: </a:t>
            </a:r>
          </a:p>
          <a:p>
            <a:pPr algn="just">
              <a:buNone/>
            </a:pPr>
            <a:r>
              <a:rPr lang="bg-BG" i="1" dirty="0" smtClean="0"/>
              <a:t>	</a:t>
            </a:r>
            <a:endParaRPr lang="bg-BG" i="1" dirty="0"/>
          </a:p>
        </p:txBody>
      </p:sp>
      <p:sp useBgFill="1">
        <p:nvSpPr>
          <p:cNvPr id="6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112567"/>
          </a:xfrm>
        </p:spPr>
        <p:txBody>
          <a:bodyPr>
            <a:normAutofit fontScale="70000" lnSpcReduction="20000"/>
          </a:bodyPr>
          <a:lstStyle/>
          <a:p>
            <a:r>
              <a:rPr lang="bg-BG" i="1" dirty="0" smtClean="0"/>
              <a:t>Отопление </a:t>
            </a:r>
          </a:p>
          <a:p>
            <a:r>
              <a:rPr lang="bg-BG" i="1" dirty="0" smtClean="0"/>
              <a:t>Осветление</a:t>
            </a:r>
          </a:p>
          <a:p>
            <a:r>
              <a:rPr lang="bg-BG" i="1" dirty="0" err="1" smtClean="0"/>
              <a:t>ВиК</a:t>
            </a:r>
            <a:endParaRPr lang="bg-BG" i="1" dirty="0" smtClean="0"/>
          </a:p>
          <a:p>
            <a:r>
              <a:rPr lang="bg-BG" i="1" dirty="0" smtClean="0"/>
              <a:t>Медикаменти</a:t>
            </a:r>
          </a:p>
          <a:p>
            <a:r>
              <a:rPr lang="bg-BG" i="1" dirty="0" smtClean="0"/>
              <a:t>Охрана, </a:t>
            </a:r>
            <a:r>
              <a:rPr lang="bg-BG" i="1" dirty="0" err="1" smtClean="0"/>
              <a:t>видеонаблюдение</a:t>
            </a:r>
            <a:r>
              <a:rPr lang="bg-BG" i="1" dirty="0" smtClean="0"/>
              <a:t> </a:t>
            </a:r>
          </a:p>
          <a:p>
            <a:r>
              <a:rPr lang="bg-BG" i="1" dirty="0" smtClean="0"/>
              <a:t>Хигиенни материали </a:t>
            </a:r>
          </a:p>
          <a:p>
            <a:r>
              <a:rPr lang="bg-BG" i="1" dirty="0" smtClean="0"/>
              <a:t>Изпълнение на изискванията на РЗИ, Пожарна безопасност и др.институции </a:t>
            </a:r>
          </a:p>
          <a:p>
            <a:r>
              <a:rPr lang="bg-BG" i="1" dirty="0" smtClean="0"/>
              <a:t>Безопасни спортни площадки </a:t>
            </a:r>
          </a:p>
          <a:p>
            <a:r>
              <a:rPr lang="bg-BG" i="1" dirty="0" smtClean="0"/>
              <a:t>Оградени училищни дворове </a:t>
            </a:r>
          </a:p>
          <a:p>
            <a:r>
              <a:rPr lang="bg-BG" i="1" dirty="0" smtClean="0"/>
              <a:t>Подходяща архитектурна среда на класните стаи, кабинети, лаборатории, санитарни възли и други помещения ползвани от учениците </a:t>
            </a:r>
          </a:p>
          <a:p>
            <a:r>
              <a:rPr lang="bg-BG" i="1" dirty="0" smtClean="0"/>
              <a:t>Места за отдих </a:t>
            </a:r>
          </a:p>
          <a:p>
            <a:r>
              <a:rPr lang="bg-BG" i="1" dirty="0" smtClean="0"/>
              <a:t>Предпазни средства и облекло за практически занятия</a:t>
            </a:r>
          </a:p>
          <a:p>
            <a:r>
              <a:rPr lang="bg-BG" i="1" dirty="0" smtClean="0"/>
              <a:t>Други</a:t>
            </a:r>
          </a:p>
          <a:p>
            <a:endParaRPr lang="bg-BG" dirty="0" smtClean="0"/>
          </a:p>
          <a:p>
            <a:endParaRPr lang="bg-BG" dirty="0"/>
          </a:p>
        </p:txBody>
      </p:sp>
      <p:sp useBgFill="1">
        <p:nvSpPr>
          <p:cNvPr id="6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bg-BG" b="1" i="1" dirty="0" smtClean="0"/>
              <a:t>Забележка</a:t>
            </a:r>
            <a:r>
              <a:rPr lang="bg-BG" dirty="0" smtClean="0"/>
              <a:t>: </a:t>
            </a:r>
            <a:r>
              <a:rPr lang="bg-BG" i="1" dirty="0" smtClean="0"/>
              <a:t>Необходими средства за реализиране на приоритета от 8 до 15 % от бюджета на учебното звено в зависимост състоянието и площта на </a:t>
            </a:r>
            <a:r>
              <a:rPr lang="bg-BG" i="1" dirty="0" err="1" smtClean="0"/>
              <a:t>сградния</a:t>
            </a:r>
            <a:r>
              <a:rPr lang="bg-BG" i="1" dirty="0" smtClean="0"/>
              <a:t> фонд, вида гориво за отопление и други фактори </a:t>
            </a:r>
            <a:endParaRPr lang="bg-BG" i="1" dirty="0"/>
          </a:p>
        </p:txBody>
      </p:sp>
      <p:sp useBgFill="1">
        <p:nvSpPr>
          <p:cNvPr id="6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bg-BG" b="1" i="1" dirty="0" smtClean="0"/>
              <a:t>		</a:t>
            </a:r>
            <a:r>
              <a:rPr lang="bg-BG" b="1" i="1" u="sng" dirty="0" smtClean="0"/>
              <a:t>По Втори приоритет:</a:t>
            </a: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 algn="just">
              <a:buNone/>
            </a:pPr>
            <a:r>
              <a:rPr lang="bg-BG" dirty="0" smtClean="0"/>
              <a:t>	</a:t>
            </a:r>
          </a:p>
          <a:p>
            <a:pPr algn="just">
              <a:buNone/>
            </a:pPr>
            <a:r>
              <a:rPr lang="bg-BG" i="1" dirty="0" smtClean="0"/>
              <a:t>		Осигуряване условия за качество на образованието - необходим разход на средства от бюджета на училището по ЕРС за : </a:t>
            </a:r>
            <a:endParaRPr lang="bg-BG" i="1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775191"/>
            <a:ext cx="8784976" cy="4625609"/>
          </a:xfrm>
        </p:spPr>
        <p:txBody>
          <a:bodyPr>
            <a:normAutofit fontScale="92500"/>
          </a:bodyPr>
          <a:lstStyle/>
          <a:p>
            <a:r>
              <a:rPr lang="bg-BG" i="1" dirty="0" smtClean="0"/>
              <a:t>Материали, необходими за часовете по теория и практика </a:t>
            </a:r>
          </a:p>
          <a:p>
            <a:r>
              <a:rPr lang="bg-BG" i="1" dirty="0" smtClean="0"/>
              <a:t>Инструменти, пособия, апарати и др. необходими за часовете по теория и практика </a:t>
            </a:r>
          </a:p>
          <a:p>
            <a:r>
              <a:rPr lang="bg-BG" i="1" dirty="0" smtClean="0"/>
              <a:t>Оборудване, съвременни техники и технологии, литература,  необходима за учебния процес </a:t>
            </a:r>
          </a:p>
          <a:p>
            <a:r>
              <a:rPr lang="bg-BG" i="1" dirty="0" smtClean="0"/>
              <a:t>Консумативи</a:t>
            </a:r>
          </a:p>
          <a:p>
            <a:r>
              <a:rPr lang="bg-BG" i="1" dirty="0" smtClean="0"/>
              <a:t>Квалификация на персонала </a:t>
            </a:r>
          </a:p>
          <a:p>
            <a:r>
              <a:rPr lang="bg-BG" i="1" dirty="0" smtClean="0"/>
              <a:t>Други разходи </a:t>
            </a:r>
          </a:p>
          <a:p>
            <a:pPr>
              <a:buNone/>
            </a:pPr>
            <a:endParaRPr lang="bg-BG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0" y="1772816"/>
            <a:ext cx="8964488" cy="4625609"/>
          </a:xfrm>
        </p:spPr>
        <p:txBody>
          <a:bodyPr/>
          <a:lstStyle/>
          <a:p>
            <a:pPr algn="just">
              <a:buNone/>
            </a:pPr>
            <a:r>
              <a:rPr lang="bg-BG" b="1" i="1" dirty="0" smtClean="0"/>
              <a:t>     </a:t>
            </a:r>
          </a:p>
          <a:p>
            <a:pPr algn="just">
              <a:buNone/>
            </a:pPr>
            <a:endParaRPr lang="bg-BG" b="1" i="1" dirty="0" smtClean="0"/>
          </a:p>
          <a:p>
            <a:pPr algn="just">
              <a:buNone/>
            </a:pPr>
            <a:r>
              <a:rPr lang="bg-BG" b="1" i="1" dirty="0" smtClean="0"/>
              <a:t>	Забележка:</a:t>
            </a:r>
            <a:r>
              <a:rPr lang="bg-BG" i="1" dirty="0" smtClean="0"/>
              <a:t> Необходими средства за реализиране на приоритета между  5  до 15 % от бюджета по ЕРС в зависимост от вида на учебното звено.</a:t>
            </a:r>
            <a:endParaRPr lang="bg-BG" i="1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775191"/>
            <a:ext cx="8712968" cy="4625609"/>
          </a:xfrm>
        </p:spPr>
        <p:txBody>
          <a:bodyPr/>
          <a:lstStyle/>
          <a:p>
            <a:pPr>
              <a:buNone/>
            </a:pPr>
            <a:r>
              <a:rPr lang="bg-BG" b="1" i="1" dirty="0" smtClean="0"/>
              <a:t>		</a:t>
            </a:r>
            <a:r>
              <a:rPr lang="bg-BG" b="1" i="1" u="sng" dirty="0" smtClean="0"/>
              <a:t>По  Трети приоритет:</a:t>
            </a:r>
          </a:p>
          <a:p>
            <a:pPr>
              <a:buNone/>
            </a:pPr>
            <a:endParaRPr lang="bg-BG" b="1" i="1" u="sng" dirty="0" smtClean="0"/>
          </a:p>
          <a:p>
            <a:pPr>
              <a:buNone/>
            </a:pPr>
            <a:r>
              <a:rPr lang="bg-BG" i="1" dirty="0" smtClean="0"/>
              <a:t>		Осигуряване средства за възнаграждение на педагогическия и непедагогическия персонал – задължителен разход на средства от бюджета на училището по ЕРС. </a:t>
            </a:r>
          </a:p>
          <a:p>
            <a:pPr>
              <a:buNone/>
            </a:pPr>
            <a:endParaRPr lang="bg-BG" i="1" dirty="0" smtClean="0"/>
          </a:p>
          <a:p>
            <a:pPr>
              <a:buNone/>
            </a:pPr>
            <a:endParaRPr lang="bg-BG" i="1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67544" y="2564904"/>
            <a:ext cx="8229600" cy="4625609"/>
          </a:xfrm>
        </p:spPr>
        <p:txBody>
          <a:bodyPr/>
          <a:lstStyle/>
          <a:p>
            <a:r>
              <a:rPr lang="bg-BG" i="1" dirty="0" smtClean="0"/>
              <a:t>Заплати </a:t>
            </a:r>
          </a:p>
          <a:p>
            <a:r>
              <a:rPr lang="bg-BG" i="1" dirty="0" smtClean="0"/>
              <a:t>Допълнителни плащания </a:t>
            </a:r>
          </a:p>
          <a:p>
            <a:r>
              <a:rPr lang="bg-BG" i="1" dirty="0" smtClean="0"/>
              <a:t>Осигуровки </a:t>
            </a:r>
            <a:endParaRPr lang="bg-BG" i="1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79512" y="1772816"/>
            <a:ext cx="8784976" cy="4625609"/>
          </a:xfrm>
        </p:spPr>
        <p:txBody>
          <a:bodyPr/>
          <a:lstStyle/>
          <a:p>
            <a:pPr>
              <a:buNone/>
            </a:pPr>
            <a:endParaRPr lang="bg-BG" b="1" i="1" dirty="0" smtClean="0"/>
          </a:p>
          <a:p>
            <a:pPr>
              <a:buNone/>
            </a:pPr>
            <a:r>
              <a:rPr lang="bg-BG" b="1" i="1" dirty="0" smtClean="0"/>
              <a:t>     Забележка:</a:t>
            </a:r>
            <a:r>
              <a:rPr lang="bg-BG" i="1" dirty="0" smtClean="0"/>
              <a:t> Необходими средства за   реализиране на приоритета от  75  до 95 % от бюджета по ЕРС в зависимост от вида на учебното звено.</a:t>
            </a:r>
          </a:p>
          <a:p>
            <a:endParaRPr lang="bg-BG" dirty="0" smtClean="0"/>
          </a:p>
          <a:p>
            <a:r>
              <a:rPr lang="bg-BG" dirty="0" smtClean="0"/>
              <a:t>Това са фактите към 31.12.2013 г. </a:t>
            </a:r>
          </a:p>
          <a:p>
            <a:r>
              <a:rPr lang="bg-BG" dirty="0" smtClean="0"/>
              <a:t>Тези приоритети са като скачени съдове!</a:t>
            </a:r>
          </a:p>
          <a:p>
            <a:r>
              <a:rPr lang="bg-BG" dirty="0" smtClean="0"/>
              <a:t>Тези факти изискват сериозно отношение! </a:t>
            </a:r>
            <a:endParaRPr lang="bg-BG" dirty="0"/>
          </a:p>
        </p:txBody>
      </p:sp>
      <p:sp useBgFill="1">
        <p:nvSpPr>
          <p:cNvPr id="4" name="Заглавие 1"/>
          <p:cNvSpPr>
            <a:spLocks noGrp="1"/>
          </p:cNvSpPr>
          <p:nvPr>
            <p:ph type="title"/>
          </p:nvPr>
        </p:nvSpPr>
        <p:spPr>
          <a:ln w="76200">
            <a:gradFill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5400000" scaled="0"/>
            </a:gradFill>
          </a:ln>
        </p:spPr>
        <p:txBody>
          <a:bodyPr/>
          <a:lstStyle/>
          <a:p>
            <a:pPr algn="ctr"/>
            <a:r>
              <a:rPr lang="bg-BG" dirty="0" smtClean="0">
                <a:solidFill>
                  <a:schemeClr val="bg1"/>
                </a:solidFill>
              </a:rPr>
              <a:t> </a:t>
            </a:r>
            <a:r>
              <a:rPr lang="bg-BG" dirty="0" smtClean="0">
                <a:solidFill>
                  <a:schemeClr val="tx2"/>
                </a:solidFill>
              </a:rPr>
              <a:t>ПОЗИЦИЯ НА СРСНПБ </a:t>
            </a:r>
            <a:endParaRPr lang="bg-B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">
  <a:themeElements>
    <a:clrScheme name="Модул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103</TotalTime>
  <Words>300</Words>
  <Application>Microsoft Office PowerPoint</Application>
  <PresentationFormat>Презентация на цял екран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Модул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  <vt:lpstr> ПОЗИЦИЯ НА СРСНПБ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ПОЗИЦИЯ НА СРСНПБ</dc:title>
  <dc:creator>nus_notebook2</dc:creator>
  <cp:lastModifiedBy>nus_notebook2</cp:lastModifiedBy>
  <cp:revision>36</cp:revision>
  <dcterms:modified xsi:type="dcterms:W3CDTF">2014-03-16T17:14:01Z</dcterms:modified>
</cp:coreProperties>
</file>