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436FF-7151-47C9-833F-489127F6EC23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42CB0-4982-4161-9C53-DE8DB3CCFCD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0529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42CB0-4982-4161-9C53-DE8DB3CCFCDD}" type="slidenum">
              <a:rPr lang="bg-BG" smtClean="0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257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864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5821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3707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63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183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1288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539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618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178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280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1497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2760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309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4093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449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5708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459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40157-B5CF-43A6-9C0C-B34FEC5B2319}" type="datetimeFigureOut">
              <a:rPr lang="bg-BG" smtClean="0"/>
              <a:t>4.9.2026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EB68A86-3FAF-4CA5-8EEF-BDC3E91A53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5472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54580F3-D489-AD6B-A52A-8981FF3E6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rgbClr val="C00000"/>
                </a:solidFill>
              </a:rPr>
              <a:t>БЮДЖЕТ 2026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92BF4229-AEAB-DAF3-12C5-FE8FBBCA5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6754" y="2717800"/>
            <a:ext cx="8825659" cy="2362200"/>
          </a:xfrm>
        </p:spPr>
        <p:txBody>
          <a:bodyPr/>
          <a:lstStyle/>
          <a:p>
            <a:pPr algn="ctr"/>
            <a:r>
              <a:rPr lang="bg-BG" sz="3200" dirty="0">
                <a:solidFill>
                  <a:srgbClr val="002060"/>
                </a:solidFill>
              </a:rPr>
              <a:t>ПРЕДУЧИЛИЩНО И </a:t>
            </a:r>
            <a:r>
              <a:rPr lang="bg-BG" dirty="0">
                <a:solidFill>
                  <a:srgbClr val="002060"/>
                </a:solidFill>
              </a:rPr>
              <a:t> </a:t>
            </a:r>
            <a:r>
              <a:rPr lang="bg-BG" sz="3200" dirty="0">
                <a:solidFill>
                  <a:srgbClr val="002060"/>
                </a:solidFill>
              </a:rPr>
              <a:t>УЧИЛИЩНО</a:t>
            </a:r>
            <a:r>
              <a:rPr lang="bg-BG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bg-BG" sz="3200" dirty="0">
                <a:solidFill>
                  <a:srgbClr val="002060"/>
                </a:solidFill>
              </a:rPr>
              <a:t>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38486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82236183-C8B0-EFCB-27E1-BFEBF2BBECD5}"/>
              </a:ext>
            </a:extLst>
          </p:cNvPr>
          <p:cNvSpPr txBox="1"/>
          <p:nvPr/>
        </p:nvSpPr>
        <p:spPr>
          <a:xfrm>
            <a:off x="2019300" y="714375"/>
            <a:ext cx="866775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8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Общият размер на разчетените разходи за сфера „Образование“ </a:t>
            </a:r>
          </a:p>
          <a:p>
            <a:pPr algn="ctr"/>
            <a:r>
              <a:rPr lang="bg-BG" sz="28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приетия бюджет за 2026 г. е точно </a:t>
            </a:r>
            <a:r>
              <a:rPr lang="bg-BG" sz="28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5 599,7 млн. евро (близо 5,6 млрд. евро)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представлява </a:t>
            </a:r>
            <a:r>
              <a:rPr lang="bg-BG" sz="28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ръст от 365,8 млн. евро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сравнение с 2025 г. (когато бюджетът е бил 5,234 млрд. евро). </a:t>
            </a:r>
          </a:p>
          <a:p>
            <a:pPr algn="ctr"/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Въпреки този абсолютен ръст обаче, </a:t>
            </a:r>
            <a:r>
              <a:rPr lang="bg-BG" sz="28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делът от брутния вътрешен продукт (БВП) за образование намалява от 4,8% на 4,5%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поради по-бързия темп на растеж на икономиката.</a:t>
            </a:r>
          </a:p>
        </p:txBody>
      </p:sp>
    </p:spTree>
    <p:extLst>
      <p:ext uri="{BB962C8B-B14F-4D97-AF65-F5344CB8AC3E}">
        <p14:creationId xmlns:p14="http://schemas.microsoft.com/office/powerpoint/2010/main" val="113512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84FEBE6-CD69-16FB-7371-CCD5B73CDF8B}"/>
              </a:ext>
            </a:extLst>
          </p:cNvPr>
          <p:cNvSpPr txBox="1"/>
          <p:nvPr/>
        </p:nvSpPr>
        <p:spPr>
          <a:xfrm>
            <a:off x="1866899" y="1820317"/>
            <a:ext cx="884872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Специфично за </a:t>
            </a:r>
            <a:r>
              <a:rPr lang="bg-BG" sz="28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 на предучилищното и училищното образование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 заложени </a:t>
            </a:r>
            <a:r>
              <a:rPr lang="bg-BG" sz="28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3 956,7 млн. евро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(включително инвестициите в материално-техническата база). </a:t>
            </a:r>
          </a:p>
          <a:p>
            <a:pPr algn="ctr"/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финансиране съставлява </a:t>
            </a:r>
            <a:r>
              <a:rPr lang="bg-BG" sz="28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около 3,18% от прогнозирания БВП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2026 година.</a:t>
            </a:r>
          </a:p>
        </p:txBody>
      </p:sp>
    </p:spTree>
    <p:extLst>
      <p:ext uri="{BB962C8B-B14F-4D97-AF65-F5344CB8AC3E}">
        <p14:creationId xmlns:p14="http://schemas.microsoft.com/office/powerpoint/2010/main" val="2327596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8D88BA3B-C489-7F2A-51E2-47FDB1FFD537}"/>
              </a:ext>
            </a:extLst>
          </p:cNvPr>
          <p:cNvSpPr txBox="1"/>
          <p:nvPr/>
        </p:nvSpPr>
        <p:spPr>
          <a:xfrm>
            <a:off x="2619374" y="733424"/>
            <a:ext cx="719010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8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 и училищно образование в бюджет 2025 г.</a:t>
            </a:r>
          </a:p>
          <a:p>
            <a:pPr algn="ctr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сравнение) </a:t>
            </a:r>
          </a:p>
          <a:p>
            <a:pPr algn="ctr"/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Този сектор традиционно заема най-голямата част от общия образователен бюджет (обикновено около 75-80% от общите образователни разходи,</a:t>
            </a:r>
          </a:p>
          <a:p>
            <a:pPr algn="ctr"/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равняващи се на близо </a:t>
            </a: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3,6% – 3,9% от БВП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Програмите покриват издръжката, целодневната организация, учебниците и храната на децата и учениците в държавните и общинските институции.</a:t>
            </a:r>
          </a:p>
        </p:txBody>
      </p:sp>
    </p:spTree>
    <p:extLst>
      <p:ext uri="{BB962C8B-B14F-4D97-AF65-F5344CB8AC3E}">
        <p14:creationId xmlns:p14="http://schemas.microsoft.com/office/powerpoint/2010/main" val="1779840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C79B4A4-F9CD-5578-3E5C-8312411C6127}"/>
              </a:ext>
            </a:extLst>
          </p:cNvPr>
          <p:cNvSpPr txBox="1"/>
          <p:nvPr/>
        </p:nvSpPr>
        <p:spPr>
          <a:xfrm>
            <a:off x="3048000" y="1189925"/>
            <a:ext cx="609600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spcAft>
                <a:spcPts val="900"/>
              </a:spcAft>
              <a:buNone/>
            </a:pP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 финансови показатели за сектор „Образование“ през 2026 г.:</a:t>
            </a:r>
          </a:p>
          <a:p>
            <a:pPr algn="ctr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 дял за образование</a:t>
            </a:r>
            <a:r>
              <a:rPr lang="bg-BG" sz="24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4,5% от БВП</a:t>
            </a:r>
            <a:r>
              <a:rPr lang="bg-BG" sz="24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(намаление с 0,3 процентни пункта спрямо нивата от 4,8% през 2025 г.).</a:t>
            </a:r>
          </a:p>
          <a:p>
            <a:pPr algn="ctr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 и училищно образование</a:t>
            </a:r>
            <a:r>
              <a:rPr lang="bg-BG" sz="24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3 956,7 млн. евро</a:t>
            </a:r>
            <a:r>
              <a:rPr lang="bg-BG" sz="24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от общия бюджет.</a:t>
            </a:r>
          </a:p>
          <a:p>
            <a:pPr algn="ctr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Висше образование</a:t>
            </a:r>
            <a:r>
              <a:rPr lang="bg-BG" sz="24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Държавната субсидия за сектора се свива до </a:t>
            </a: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0,53% от БВП</a:t>
            </a:r>
            <a:r>
              <a:rPr lang="bg-BG" sz="24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(спрямо 0,64% през предходната година).</a:t>
            </a:r>
          </a:p>
        </p:txBody>
      </p:sp>
    </p:spTree>
    <p:extLst>
      <p:ext uri="{BB962C8B-B14F-4D97-AF65-F5344CB8AC3E}">
        <p14:creationId xmlns:p14="http://schemas.microsoft.com/office/powerpoint/2010/main" val="1406819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5205F90-04BE-189F-D08D-BCF82F678FC0}"/>
              </a:ext>
            </a:extLst>
          </p:cNvPr>
          <p:cNvSpPr txBox="1"/>
          <p:nvPr/>
        </p:nvSpPr>
        <p:spPr>
          <a:xfrm>
            <a:off x="2152650" y="666750"/>
            <a:ext cx="88011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сравнение, в ТОЗИ бюджетен цикъл (за 2026 г.)</a:t>
            </a:r>
            <a:r>
              <a:rPr lang="en-U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наблюдава тенденция за номинално увеличение на парите, но свиване на общия им дял до </a:t>
            </a:r>
            <a:r>
              <a:rPr lang="bg-BG" sz="24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4,5% от БВП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е свързано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общия икономически растеж и нарастващото увеличение на БВП.</a:t>
            </a:r>
          </a:p>
          <a:p>
            <a:pPr algn="ctr"/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 като номинална стойност </a:t>
            </a:r>
            <a:r>
              <a:rPr lang="bg-BG" sz="2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средствата за образование 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2026 г. да се увеличават спрямо 2025 г. – от 5,234 млрд. евро на 5,6 млрд. евро, като дял от БВП има свиване от 4,8% през предходната година до 4,5% през тази. </a:t>
            </a:r>
          </a:p>
          <a:p>
            <a:pPr algn="ctr"/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следващите години е прогнозирано дори по-голямо свиване, което се наблюдава дори в числовото измерение – 5,390 млрд. евро през 2027 г. </a:t>
            </a:r>
            <a:r>
              <a:rPr lang="en-U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4%</a:t>
            </a:r>
            <a:r>
              <a:rPr lang="en-U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5,436 млрд. евро </a:t>
            </a:r>
            <a:r>
              <a:rPr lang="en-U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3,8%</a:t>
            </a:r>
            <a:r>
              <a:rPr lang="en-US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през 2028 г.</a:t>
            </a:r>
          </a:p>
        </p:txBody>
      </p:sp>
    </p:spTree>
    <p:extLst>
      <p:ext uri="{BB962C8B-B14F-4D97-AF65-F5344CB8AC3E}">
        <p14:creationId xmlns:p14="http://schemas.microsoft.com/office/powerpoint/2010/main" val="3893374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E0C5E46-BAB5-0C99-59DD-802BE7599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9350" y="657225"/>
            <a:ext cx="8391524" cy="129921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Индикативен размер на разчетените средства за системата на предучилищното и училищното образование за 2026 г.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B6058EC-110D-581F-9CCA-650EF7F87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475" y="2133599"/>
            <a:ext cx="9658350" cy="3933825"/>
          </a:xfrm>
        </p:spPr>
        <p:txBody>
          <a:bodyPr>
            <a:normAutofit/>
          </a:bodyPr>
          <a:lstStyle/>
          <a:p>
            <a:endParaRPr lang="bg-BG" sz="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9,7 млн. евро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разчетени за компенсиране на разходите за отглеждане и обучение на деца, които не са приети поради липса на места в държавни и общински детски градини и училища.</a:t>
            </a:r>
          </a:p>
          <a:p>
            <a:pPr algn="just"/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Осигурено е и допълнително финансиране на професионални гимназии, обучаващи ученици по защитени професии и такива с бъдещ недостиг на специалисти, в размер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27,7 млн. евро, или с 1 млн. евро повече спрямо 2025 г.</a:t>
            </a:r>
          </a:p>
          <a:p>
            <a:pPr algn="just"/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Средствата за изпълнение на приетите програми за разширяване и подобряване на сградния фонд и материалната база в системата на предучилищното и училищното образование за периода 2024 – 2027  г.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намаляват с 11,2 млн. евро спрямо 2025 г.</a:t>
            </a:r>
          </a:p>
        </p:txBody>
      </p:sp>
    </p:spTree>
    <p:extLst>
      <p:ext uri="{BB962C8B-B14F-4D97-AF65-F5344CB8AC3E}">
        <p14:creationId xmlns:p14="http://schemas.microsoft.com/office/powerpoint/2010/main" val="903484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FE27A58F-74E8-857F-312A-6F598CD13DE1}"/>
              </a:ext>
            </a:extLst>
          </p:cNvPr>
          <p:cNvSpPr txBox="1"/>
          <p:nvPr/>
        </p:nvSpPr>
        <p:spPr>
          <a:xfrm>
            <a:off x="1733550" y="395238"/>
            <a:ext cx="992505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изграждане, пристрояване, надстрояване и реконструкция на детски ясли, детски градини и училища са заложени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млн. евро (намаление с 5,6 млн. евро спрямо 2025 г.)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Толкова ще бъдат и средствата, насочени и за изграждане и основен ремонт на спортни площадки и физкултурни салони в държавните и общинските училища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5,6 млн. евро по-малко спрямо 2025 г.)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2026 г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намаляват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капиталовите разходи по бюджета на Министерството на образованието и науката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2,7 млн. евро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 2025 г.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тази връзка дейностите на съществуващите към момента две инвестиционни програми, обхващащи периода до 2027 г. вкл., следва да продължат и през 2028 г. и следващите години, което изисква осигуряването на финансов ресурс от държавния бюджет в размер на не по-малко от 50,0 млн. евро на година.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могат училищата в четирите най-големи общини – София, Пловдив, Варна и Бургас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преминат на едносменен режим на обучение</a:t>
            </a:r>
            <a:r>
              <a:rPr lang="en-US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разработена Национална програма за подпомагане на общините за разширяване на училищната база с цел преминаване към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едносменен режим на обучение (2026 – 2029 г.). Тя е с общ бюджет от 500 млн. евро.</a:t>
            </a:r>
          </a:p>
        </p:txBody>
      </p:sp>
    </p:spTree>
    <p:extLst>
      <p:ext uri="{BB962C8B-B14F-4D97-AF65-F5344CB8AC3E}">
        <p14:creationId xmlns:p14="http://schemas.microsoft.com/office/powerpoint/2010/main" val="2732994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FEA3D97-A98B-4878-7ED4-19E656AB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225" y="624110"/>
            <a:ext cx="97043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бюджета за 2026 г. за издръжка на дейностите по възпитание и обучение на децата и учениците в детските градини и училищата са заложени 2820,5 млн. евро.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26A1837-CEEF-3A1A-694C-73E3C4F77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25" y="2133600"/>
            <a:ext cx="9932987" cy="3777622"/>
          </a:xfrm>
        </p:spPr>
        <p:txBody>
          <a:bodyPr>
            <a:noAutofit/>
          </a:bodyPr>
          <a:lstStyle/>
          <a:p>
            <a:pPr algn="just"/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тях се осигуряват разходите за възнаграждения и издръжка на образователния процес в училищата и детските градини. Освен средствата по стандарти</a:t>
            </a:r>
            <a:r>
              <a:rPr lang="en-US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тук се включват и средствата, предвидени за допълнително финансиране на защитени училища и детски градини и за възстановяване на преходните остатъци по бюджетите на държавните училища.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тези средства ще се обезпечат дейностите по възпитание и обучение на 226 761 деца в детските градини и 705 435 ученици.</a:t>
            </a:r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подпомагане на равния достъп и подкрепа за личностно развитие на децата и учениците ще бъдат насочени 755,2 млн. евро.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тях най-голям е делът на предвидените разходи по норматив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целодневна организация на учебния ден за учениците от I до VII клас (245 629 ученици) в държавните и общинските училища – 241,1 млн. евро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6541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2542DD13-FC01-6EFA-ECBF-0EC26E95AA32}"/>
              </a:ext>
            </a:extLst>
          </p:cNvPr>
          <p:cNvSpPr txBox="1"/>
          <p:nvPr/>
        </p:nvSpPr>
        <p:spPr>
          <a:xfrm>
            <a:off x="1581150" y="608598"/>
            <a:ext cx="97536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системата на предучилищното и училищното образование са разчетени и разходи по допълващ стандарт за материална база за делегираните дейности по образование в размер на 12,1 млн. евро, както и за транспорт на педагогическите специалисти от местоживеенето им до местоработата и обратно в размер на 11,6 млн. евро.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Средствата за изпълнение на национални програми за развитие на образованието са в размер на 120,9 млн. евро. От тях по бюджета на Министерството на образованието и науката са 115,0 млн. евро., а 5,9 млн. евро в централния бюджет за финансиране на дейностите по Национална програма „Заедно в изкуствата и спорта“.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съхраняване и развитие на културната идентичност на децата и учениците в българските общности в чужбина чрез подпомагане на обучението по български език и литература, история и цивилизация, география и икономика в частта им, отнасяща се до историята и географията на България, организирано в неделните училища в чужбина, са разчетени 9,2 млн. евро, или с 2,2 млн. евро повече от 2025 г. От тях 7,0 млн. евро са по бюджета на МОН и 2,2 млн. евро – в централния бюджет.</a:t>
            </a:r>
          </a:p>
        </p:txBody>
      </p:sp>
    </p:spTree>
    <p:extLst>
      <p:ext uri="{BB962C8B-B14F-4D97-AF65-F5344CB8AC3E}">
        <p14:creationId xmlns:p14="http://schemas.microsoft.com/office/powerpoint/2010/main" val="3963625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E8DECDFF-CD70-83BB-F9B3-6EC4E4FCE6E8}"/>
              </a:ext>
            </a:extLst>
          </p:cNvPr>
          <p:cNvSpPr txBox="1"/>
          <p:nvPr/>
        </p:nvSpPr>
        <p:spPr>
          <a:xfrm>
            <a:off x="624840" y="2174855"/>
            <a:ext cx="109423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приоритетни стратегически инвестиционни проекти с национално финансиране за периода 2026 – 2028 г.</a:t>
            </a:r>
          </a:p>
          <a:p>
            <a:pPr algn="ctr"/>
            <a:r>
              <a:rPr lang="bg-BG" sz="3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(хил. евро)</a:t>
            </a:r>
          </a:p>
        </p:txBody>
      </p:sp>
    </p:spTree>
    <p:extLst>
      <p:ext uri="{BB962C8B-B14F-4D97-AF65-F5344CB8AC3E}">
        <p14:creationId xmlns:p14="http://schemas.microsoft.com/office/powerpoint/2010/main" val="2311562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8F5046BF-DA23-C8CE-2459-0794A166D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751840"/>
            <a:ext cx="11155680" cy="572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16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ект 7">
            <a:extLst>
              <a:ext uri="{FF2B5EF4-FFF2-40B4-BE49-F238E27FC236}">
                <a16:creationId xmlns:a16="http://schemas.microsoft.com/office/drawing/2014/main" id="{1DB7EF48-A6EF-6125-D160-2D41E26E6D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227628"/>
              </p:ext>
            </p:extLst>
          </p:nvPr>
        </p:nvGraphicFramePr>
        <p:xfrm>
          <a:off x="751840" y="1137920"/>
          <a:ext cx="10830560" cy="5394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285691" imgH="3712832" progId="Word.Document.12">
                  <p:embed/>
                </p:oleObj>
              </mc:Choice>
              <mc:Fallback>
                <p:oleObj name="Document" r:id="rId2" imgW="6285691" imgH="37128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51840" y="1137920"/>
                        <a:ext cx="10830560" cy="5394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4735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>
            <a:extLst>
              <a:ext uri="{FF2B5EF4-FFF2-40B4-BE49-F238E27FC236}">
                <a16:creationId xmlns:a16="http://schemas.microsoft.com/office/drawing/2014/main" id="{E16C2A03-DAE6-C9BE-82C2-4DFD2A4B22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391588"/>
              </p:ext>
            </p:extLst>
          </p:nvPr>
        </p:nvGraphicFramePr>
        <p:xfrm>
          <a:off x="599440" y="1188720"/>
          <a:ext cx="11155680" cy="5445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285691" imgH="4061507" progId="Word.Document.12">
                  <p:embed/>
                </p:oleObj>
              </mc:Choice>
              <mc:Fallback>
                <p:oleObj name="Document" r:id="rId2" imgW="6285691" imgH="40615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9440" y="1188720"/>
                        <a:ext cx="11155680" cy="5445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1177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8881DCDF-2190-DFC4-6BBB-ED436057428C}"/>
              </a:ext>
            </a:extLst>
          </p:cNvPr>
          <p:cNvSpPr txBox="1"/>
          <p:nvPr/>
        </p:nvSpPr>
        <p:spPr>
          <a:xfrm>
            <a:off x="914400" y="1771134"/>
            <a:ext cx="107391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ВЪЗНАГРАЖДЕНИЯТА НА ПЕРСОНАЛА</a:t>
            </a:r>
          </a:p>
          <a:p>
            <a:pPr algn="ctr"/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СИСТЕМАТА НА ПУО</a:t>
            </a:r>
          </a:p>
          <a:p>
            <a:pPr algn="ctr"/>
            <a:endParaRPr lang="bg-BG" sz="3200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ОБВРЪЗКА С АНЕКС ОТ 20.01.2026 Г. КЪМ КТД</a:t>
            </a:r>
          </a:p>
          <a:p>
            <a:pPr algn="ctr"/>
            <a:endParaRPr lang="bg-BG" sz="3200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СЪОТНОШЕНИЯ КЪМ СБРЗ ЗА СТРАНАТА</a:t>
            </a:r>
          </a:p>
          <a:p>
            <a:pPr algn="ctr"/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765498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A71F59D-2110-3459-4EEE-626FA9028C96}"/>
              </a:ext>
            </a:extLst>
          </p:cNvPr>
          <p:cNvSpPr txBox="1"/>
          <p:nvPr/>
        </p:nvSpPr>
        <p:spPr>
          <a:xfrm>
            <a:off x="1762124" y="190500"/>
            <a:ext cx="1002029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sz="2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2026 г. за системата на предучилищното и училищното образование в бюджета са разчетени допълнителни средства над осигурените за 2025 г. </a:t>
            </a:r>
          </a:p>
          <a:p>
            <a:pPr algn="just"/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 са за увеличението на възнагражденията на персонала, в т.ч. на педагогическите специалисти от 1 януари 2026 г.</a:t>
            </a:r>
            <a:r>
              <a:rPr lang="en-US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увеличението на размера на минималната работна заплата от 1 януари 2026 г. на 620,20 евро (1213 лв.) и на максималния осигурителен доход от 1 август 2026 г.</a:t>
            </a:r>
            <a:r>
              <a:rPr lang="en-US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както и за ефекта от промените в натуралните показатели за финансиране на делегираните дейности по образование </a:t>
            </a:r>
            <a:r>
              <a:rPr lang="en-US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вкл. материята на Анекс към КТД от 20.01.2026 г.</a:t>
            </a:r>
            <a:r>
              <a:rPr lang="en-US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11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619E3A8-0F77-4441-704E-FCEAE826E574}"/>
              </a:ext>
            </a:extLst>
          </p:cNvPr>
          <p:cNvSpPr txBox="1"/>
          <p:nvPr/>
        </p:nvSpPr>
        <p:spPr>
          <a:xfrm>
            <a:off x="1676400" y="657226"/>
            <a:ext cx="9809479" cy="5714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Индикативният размер на разчетените средства за системата на предучилищното и училищното образование за 2026 г. е</a:t>
            </a:r>
          </a:p>
          <a:p>
            <a:pPr algn="just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3953,8 млн. евро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включени разходи за инвестиции в материално-техническата база.</a:t>
            </a:r>
          </a:p>
          <a:p>
            <a:pPr algn="just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тях са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 средствата по стандарти за делегираните дейности по образование със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182,6 млн. евро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което осигурява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увеличението на възнагражденията на персонала между 5 и 10 на сто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минималната работна заплата, увеличението на максималния осигурителен доход, както и произтичащите промени в натуралните показатели за учебната 2025/2026 г.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вкл. материята на Анекс към КТД от 20.01.2026 г.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т.ч. и включване на нови частни детски градини в държавно финансиране.</a:t>
            </a:r>
          </a:p>
        </p:txBody>
      </p:sp>
    </p:spTree>
    <p:extLst>
      <p:ext uri="{BB962C8B-B14F-4D97-AF65-F5344CB8AC3E}">
        <p14:creationId xmlns:p14="http://schemas.microsoft.com/office/powerpoint/2010/main" val="3329237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AE39656-DAFC-C1BA-EA98-1FEB84F38A0F}"/>
              </a:ext>
            </a:extLst>
          </p:cNvPr>
          <p:cNvSpPr txBox="1"/>
          <p:nvPr/>
        </p:nvSpPr>
        <p:spPr>
          <a:xfrm>
            <a:off x="1552574" y="638175"/>
            <a:ext cx="10210799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3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 приемането на </a:t>
            </a:r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2026 </a:t>
            </a:r>
            <a:r>
              <a:rPr lang="bg-BG" sz="3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Народното събрание, реалното съотношение на средната работна заплата (СРЗ) за предучилищното и училищното образование спрямо средната за страната възлиза на около </a:t>
            </a:r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115% до 119%.</a:t>
            </a:r>
          </a:p>
          <a:p>
            <a:pPr algn="just"/>
            <a:r>
              <a:rPr lang="bg-BG" sz="3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означава, че възнагражденията в сектора изостават от законово заложения и деклариран политически целеви праг от </a:t>
            </a:r>
            <a:r>
              <a:rPr lang="bg-BG" sz="3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125% от СБРЗ </a:t>
            </a:r>
            <a:r>
              <a:rPr lang="bg-BG" sz="3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страната.</a:t>
            </a:r>
          </a:p>
          <a:p>
            <a:pPr algn="just"/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 КТД и нормативните споразумения да залагат дългосрочна цел от 125%, реалните разчети и финансовия натиск върху държавния бюджет оставят реалното съотношение малко под този таргет.</a:t>
            </a:r>
            <a:endParaRPr lang="bg-BG" sz="3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125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E21A1005-CEBA-8DB0-4E68-62919A997C41}"/>
              </a:ext>
            </a:extLst>
          </p:cNvPr>
          <p:cNvSpPr txBox="1"/>
          <p:nvPr/>
        </p:nvSpPr>
        <p:spPr>
          <a:xfrm>
            <a:off x="1562099" y="171450"/>
            <a:ext cx="10248899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 параметри в Бюджет 2026</a:t>
            </a:r>
          </a:p>
          <a:p>
            <a:pPr algn="just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Ръст на заплатите: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Макрорамката на Бюджет 2026 обезпечи средно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 увеличение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възнагражденията на педагогическия персонал.</a:t>
            </a:r>
          </a:p>
          <a:p>
            <a:pPr algn="just"/>
            <a:endParaRPr lang="bg-BG" sz="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Реално съотношение: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 по-бързия темп на растеж на заплатите в частния сектор и икономиката като цяло, 10-процентният ръст в образованието се оказа достатъчен единствено за заковаване на нива около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119%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спрямо националната СРЗ.</a:t>
            </a:r>
          </a:p>
          <a:p>
            <a:pPr algn="just"/>
            <a:endParaRPr lang="bg-BG" sz="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Законова рамка: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разлика от висшето образование, където заплатите са нормативно обвързани със СРЗ за страната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отменено в ЗДБРБ 2026</a:t>
            </a:r>
            <a:r>
              <a:rPr lang="en-US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Закона за предучилищното и училищното образование (ЗПУО) липсва автоматичен законов механизъм за индексация.</a:t>
            </a:r>
          </a:p>
        </p:txBody>
      </p:sp>
    </p:spTree>
    <p:extLst>
      <p:ext uri="{BB962C8B-B14F-4D97-AF65-F5344CB8AC3E}">
        <p14:creationId xmlns:p14="http://schemas.microsoft.com/office/powerpoint/2010/main" val="211143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3EA18DF-00E5-A91C-5CE5-F97249ECD211}"/>
              </a:ext>
            </a:extLst>
          </p:cNvPr>
          <p:cNvSpPr txBox="1"/>
          <p:nvPr/>
        </p:nvSpPr>
        <p:spPr>
          <a:xfrm>
            <a:off x="1524000" y="674360"/>
            <a:ext cx="1018222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ФИНАНСОВИ ПОКАЗАТЕЛИ ЗА ГОДИНАТА</a:t>
            </a:r>
          </a:p>
          <a:p>
            <a:pPr algn="ctr"/>
            <a:endParaRPr lang="bg-BG" sz="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за сектора: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Общите разходи за образование възлизат на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близо 5,6 млрд. евро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(около 4,5% от БВП).</a:t>
            </a:r>
          </a:p>
          <a:p>
            <a:pPr algn="just"/>
            <a:endParaRPr lang="bg-BG" sz="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Текуща СРЗ в страната: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Към средата на 2026 г. националната средна брутна заплата достигна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1444 евро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(~2824 лв.). Нетно изражение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1120 евро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месец.</a:t>
            </a:r>
          </a:p>
          <a:p>
            <a:pPr algn="just"/>
            <a:endParaRPr lang="bg-BG" sz="8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Текуща СРЗ в образованието: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Средната брутна заплата в сектор „Образование“ се движи около </a:t>
            </a:r>
            <a:r>
              <a:rPr lang="bg-BG" sz="28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 – 1600 евро 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данни на Националния статистически институт (НСИ), което потвърждава, че секторът остава малко над средното ниво за страната, но под исканите от синдикатите нива. Нетно изражение 1164 – 1240 евро </a:t>
            </a:r>
            <a:r>
              <a:rPr lang="en-US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2275 – 2425 лв.</a:t>
            </a:r>
            <a:r>
              <a:rPr lang="en-US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7825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45FE78D9-D559-5892-CC1B-908BB2BF8948}"/>
              </a:ext>
            </a:extLst>
          </p:cNvPr>
          <p:cNvSpPr txBox="1"/>
          <p:nvPr/>
        </p:nvSpPr>
        <p:spPr>
          <a:xfrm>
            <a:off x="1562100" y="314325"/>
            <a:ext cx="10448924" cy="6209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900"/>
              </a:spcBef>
              <a:spcAft>
                <a:spcPts val="600"/>
              </a:spcAft>
              <a:buNone/>
            </a:pP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Средната брутна учителска заплата в България за 2026 г. се движи около 2800 – 2855 лв. </a:t>
            </a:r>
            <a:r>
              <a:rPr lang="en-US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1432 – 1460 евро</a:t>
            </a:r>
            <a:r>
              <a:rPr lang="en-US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като минималната стартова брутна заплата за млад учител е фиксирана на 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2237 лв. </a:t>
            </a:r>
            <a:r>
              <a:rPr lang="en-US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en-US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евро</a:t>
            </a:r>
            <a:r>
              <a:rPr lang="en-US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Въпреки че образователната система прилага единни национални стандарти за минимални възнаграждения, съществуват 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остри регионални диспропорции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съпоставяне на учителските доходи със Средната брутна работна заплата (СБРЗ) по области.</a:t>
            </a:r>
          </a:p>
          <a:p>
            <a:pPr algn="ctr">
              <a:spcBef>
                <a:spcPts val="600"/>
              </a:spcBef>
              <a:spcAft>
                <a:spcPts val="900"/>
              </a:spcAft>
              <a:buNone/>
            </a:pP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Същност на регионалните диспропорции</a:t>
            </a:r>
          </a:p>
          <a:p>
            <a:pPr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Парадоксът в България е, че еднаквата по размер учителска заплата има напълно различна икономическа тежест и покупателна способност в зависимост от региона:</a:t>
            </a:r>
          </a:p>
          <a:p>
            <a:pPr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София (столица)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Средната учителска заплата отстъпва сериозно на пазара на труда. Тя е с около 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15% под средната заплата за града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(която надхвърля 3200-3300 лв. </a:t>
            </a:r>
            <a:r>
              <a:rPr lang="en-US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1636 – 1687 евро</a:t>
            </a:r>
            <a:r>
              <a:rPr lang="en-US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Това прави учителската професия в столицата финансово непривлекателна спрямо частния сектор.</a:t>
            </a:r>
          </a:p>
          <a:p>
            <a:pPr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по-малките области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В региони с по-ниска средна заплата, учителското възнаграждение се превръща в силно конкурентен доход. Например във 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Велико Търново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учителската заплата е 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148% над средната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областта, а в </a:t>
            </a:r>
            <a:r>
              <a:rPr lang="bg-BG" sz="2000" b="1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Бургас и Русе – 140% над нея</a:t>
            </a:r>
            <a:r>
              <a:rPr lang="bg-BG" sz="2000" b="0" u="none" strike="noStrike" noProof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Във Варна – 20% над нея. В Пловдив – 30% над нея.</a:t>
            </a:r>
          </a:p>
        </p:txBody>
      </p:sp>
    </p:spTree>
    <p:extLst>
      <p:ext uri="{BB962C8B-B14F-4D97-AF65-F5344CB8AC3E}">
        <p14:creationId xmlns:p14="http://schemas.microsoft.com/office/powerpoint/2010/main" val="3990397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E389811-C59A-1ADF-482A-2E576AFA1CC2}"/>
              </a:ext>
            </a:extLst>
          </p:cNvPr>
          <p:cNvSpPr txBox="1"/>
          <p:nvPr/>
        </p:nvSpPr>
        <p:spPr>
          <a:xfrm>
            <a:off x="1619250" y="133351"/>
            <a:ext cx="10429874" cy="6696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/>
              <a:t>НЕПРИЕМЛИВИ КЛАУЗИ В ЗДБРБ 2026</a:t>
            </a:r>
          </a:p>
          <a:p>
            <a:pPr algn="ctr"/>
            <a:endParaRPr lang="bg-BG" dirty="0"/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85.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Неусвоените средства към 31 декември 2025 г. по бюджетите на общините от трансфери за компенсиране на разходите в изпълнение на чл. 283, ал. 12 от Закона за предучилищното и училищното образование може да се разходват през 2026 г. за същата цел, като при остатък – той се възстановява в държавния бюджет в срок до 15 август 2026 г.</a:t>
            </a:r>
          </a:p>
          <a:p>
            <a:pPr algn="just"/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114. (1)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Бюджетните организации преустановяват планирането, разходването и трансферирането на средства от бюджетите си за организиране, провеждане и обезпечаване на празнични, развлекателни и спортни прояви за служителите си, в това число коледни, новогодишни тържества и други прояви с неслужебен характер.</a:t>
            </a:r>
          </a:p>
          <a:p>
            <a:pPr algn="just"/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5.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Формулите за 2026 г. по чл. 282, ал. 6 от Закона за предучилищното и училищното образование се утвърждават в едномесечен срок от обнародването на закона в „Държавен вестник“.</a:t>
            </a:r>
          </a:p>
          <a:p>
            <a:pPr algn="just"/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7.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Заместник министър-председателите и министрите, след преглед на законодателството в ръководените от тях ресори, в срок до 15 септември 2026 г. да предприемат мерки и да разработят предложения за нормативни промени за преустановяване на обвързването на разходи за персонал и други плащания по съответните бюджети със средната брутна работна заплата и/или минималната работна заплата за страната.</a:t>
            </a:r>
          </a:p>
        </p:txBody>
      </p:sp>
    </p:spTree>
    <p:extLst>
      <p:ext uri="{BB962C8B-B14F-4D97-AF65-F5344CB8AC3E}">
        <p14:creationId xmlns:p14="http://schemas.microsoft.com/office/powerpoint/2010/main" val="3104125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B99F574-A1DC-4DE7-BFC2-1C54C6CD6C96}"/>
              </a:ext>
            </a:extLst>
          </p:cNvPr>
          <p:cNvSpPr txBox="1"/>
          <p:nvPr/>
        </p:nvSpPr>
        <p:spPr>
          <a:xfrm>
            <a:off x="1695451" y="209550"/>
            <a:ext cx="1033462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11. </a:t>
            </a:r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Кодекса на труда в чл. 355 се правят следните изменения и допълнения:</a:t>
            </a:r>
          </a:p>
          <a:p>
            <a:pPr algn="just"/>
            <a:endParaRPr lang="bg-BG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 ал. 1 след думите „изчислява в“ се добавя „часове“ и се поставя запетая.</a:t>
            </a:r>
          </a:p>
          <a:p>
            <a:pPr algn="just"/>
            <a:endParaRPr lang="bg-BG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Алинея 2 се изменя така:</a:t>
            </a: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„(2) За един ден трудов стаж се признава времето, през което работникът или служителят е изработил пълното законоустановено за него работно време за деня. Когато работникът или служителят работи при непълно работно време, трудовият стаж се изчислява пропорционално на законоустановеното му работно време.“</a:t>
            </a:r>
          </a:p>
          <a:p>
            <a:pPr algn="just"/>
            <a:endParaRPr lang="bg-BG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 ал. 3 думите „най-малко 21 дни при петдневна работна седмица“ се заменят с „всички работни дни за съответния месец“.</a:t>
            </a:r>
          </a:p>
          <a:p>
            <a:pPr algn="just"/>
            <a:endParaRPr lang="bg-BG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Алинея 4 се изменя така:</a:t>
            </a: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„(4) Една година трудов стаж се зачита, когато са зачетени за трудов стаж 12 месеца.“</a:t>
            </a:r>
          </a:p>
          <a:p>
            <a:pPr algn="just"/>
            <a:endParaRPr lang="bg-BG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Създава се нова ал. 5:</a:t>
            </a: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„(5) Когато работникът или служителят работи по повече от едно трудово правоотношение, трудов стаж се изчислява по всяко от правоотношенията.“</a:t>
            </a:r>
          </a:p>
          <a:p>
            <a:pPr algn="just"/>
            <a:endParaRPr lang="bg-BG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Досегашната ал. 5 става ал. 6 и се изменя така:</a:t>
            </a:r>
          </a:p>
          <a:p>
            <a:pPr algn="just"/>
            <a:r>
              <a:rPr lang="bg-B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„(6) При ползване на права по този кодекс за трудов стаж се признава не повече от календарното време.“</a:t>
            </a:r>
          </a:p>
        </p:txBody>
      </p:sp>
    </p:spTree>
    <p:extLst>
      <p:ext uri="{BB962C8B-B14F-4D97-AF65-F5344CB8AC3E}">
        <p14:creationId xmlns:p14="http://schemas.microsoft.com/office/powerpoint/2010/main" val="2171686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BED3BBC-B8E3-3D3F-2E69-86A56D33DAE1}"/>
              </a:ext>
            </a:extLst>
          </p:cNvPr>
          <p:cNvSpPr txBox="1"/>
          <p:nvPr/>
        </p:nvSpPr>
        <p:spPr>
          <a:xfrm>
            <a:off x="1657350" y="612844"/>
            <a:ext cx="103632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14.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Закона за висшето образование в чл. 90а думите „в размер не по-малък от 0,9 на сто от брутния вътрешен продукт“ се заличават.</a:t>
            </a:r>
          </a:p>
          <a:p>
            <a:pPr algn="just"/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13.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Закона за предучилищното и училищното образование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281 се отменя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bg-BG" sz="20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(ЗПУО Чл. 281. (В сила от 01.01.2017 г.) Средствата от държавния бюджет за финансиране на дейности в системата на предучилищното и училищното образование се планират ежегодно в размер не по-нисък като сума и като процент от брутния вътрешен продукт спрямо заложеното в държавния бюджет за предходната година.)</a:t>
            </a:r>
          </a:p>
          <a:p>
            <a:pPr algn="just"/>
            <a:endParaRPr lang="bg-BG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46. (1)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2026 г. не се прилага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244, ал. 2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Кодекса на труда.</a:t>
            </a:r>
          </a:p>
          <a:p>
            <a:pPr algn="just"/>
            <a:r>
              <a:rPr lang="bg-BG" sz="20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(КТ Чл. 244. (2) Минималната работна заплата за страната за следващата календарна година се определя до 1 септември на текущата година в размер на 50 на сто от средната брутна работна заплата за период от 12 месеца, който включва последните две тримесечия на предходната година и първите две тримесечия на текущата година.)</a:t>
            </a:r>
            <a:endParaRPr lang="en-US" sz="2000" i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Министерският съвет по предложение на заместник министър-председателя и министър на финансите и на министъра на труда и социалната политика одобрява законопроект за промени на уредбата за определяне на минималната работна заплата за страната, като </a:t>
            </a:r>
            <a:r>
              <a:rPr lang="bg-BG" sz="20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приемането на промените минималната работна заплата се запазва на нивото, определено за 2026 г.</a:t>
            </a:r>
          </a:p>
        </p:txBody>
      </p:sp>
    </p:spTree>
    <p:extLst>
      <p:ext uri="{BB962C8B-B14F-4D97-AF65-F5344CB8AC3E}">
        <p14:creationId xmlns:p14="http://schemas.microsoft.com/office/powerpoint/2010/main" val="708872405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10147</TotalTime>
  <Words>2587</Words>
  <Application>Microsoft Office PowerPoint</Application>
  <PresentationFormat>Широк екран</PresentationFormat>
  <Paragraphs>112</Paragraphs>
  <Slides>24</Slides>
  <Notes>1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32" baseType="lpstr">
      <vt:lpstr>Arial</vt:lpstr>
      <vt:lpstr>Calibri</vt:lpstr>
      <vt:lpstr>Century Gothic</vt:lpstr>
      <vt:lpstr>Times New Roman</vt:lpstr>
      <vt:lpstr>Wingdings</vt:lpstr>
      <vt:lpstr>Wingdings 3</vt:lpstr>
      <vt:lpstr>Загатване</vt:lpstr>
      <vt:lpstr>Document</vt:lpstr>
      <vt:lpstr>БЮДЖЕТ 2026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Индикативен размер на разчетените средства за системата на предучилищното и училищното образование за 2026 г. </vt:lpstr>
      <vt:lpstr>Презентация на PowerPoint</vt:lpstr>
      <vt:lpstr>В бюджета за 2026 г. за издръжка на дейностите по възпитание и обучение на децата и учениците в детските градини и училищата са заложени 2820,5 млн. евро.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NUS20190301</dc:creator>
  <cp:lastModifiedBy>NUS20190301</cp:lastModifiedBy>
  <cp:revision>55</cp:revision>
  <dcterms:created xsi:type="dcterms:W3CDTF">2026-08-11T05:24:39Z</dcterms:created>
  <dcterms:modified xsi:type="dcterms:W3CDTF">2026-09-08T18:54:56Z</dcterms:modified>
</cp:coreProperties>
</file>