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840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3" r:id="rId6"/>
    <p:sldId id="272" r:id="rId7"/>
    <p:sldId id="274" r:id="rId8"/>
    <p:sldId id="277" r:id="rId9"/>
    <p:sldId id="27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B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4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88E63-D463-4A62-BD6B-2427648B36D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570223-97DD-4A0E-B734-4260A4BA8741}">
      <dgm:prSet custT="1"/>
      <dgm:spPr>
        <a:solidFill>
          <a:schemeClr val="bg1">
            <a:lumMod val="95000"/>
          </a:schemeClr>
        </a:solidFill>
        <a:ln w="25400">
          <a:solidFill>
            <a:schemeClr val="accent1"/>
          </a:solidFill>
        </a:ln>
      </dgm:spPr>
      <dgm:t>
        <a:bodyPr/>
        <a:lstStyle/>
        <a:p>
          <a:r>
            <a:rPr lang="bg-BG" sz="1300" dirty="0" smtClean="0">
              <a:solidFill>
                <a:srgbClr val="92D050"/>
              </a:solidFill>
            </a:rPr>
            <a:t>ПРЕДВАРИТЕЛНО ПРОУЧВАНЕ НА ВЪЗМОЖНОСТИТЕ И РЕСУРСИТЕ</a:t>
          </a:r>
        </a:p>
        <a:p>
          <a:r>
            <a:rPr lang="bg-BG" sz="800" dirty="0" smtClean="0">
              <a:solidFill>
                <a:srgbClr val="92D050"/>
              </a:solidFill>
            </a:rPr>
            <a:t>Техническа и технологична осигуреност в училище и по домовете</a:t>
          </a:r>
        </a:p>
        <a:p>
          <a:r>
            <a:rPr lang="bg-BG" sz="800" dirty="0" smtClean="0">
              <a:solidFill>
                <a:srgbClr val="92D050"/>
              </a:solidFill>
            </a:rPr>
            <a:t>Равнище на дигиталните умения</a:t>
          </a:r>
        </a:p>
        <a:p>
          <a:r>
            <a:rPr lang="bg-BG" sz="800" dirty="0" smtClean="0">
              <a:solidFill>
                <a:srgbClr val="92D050"/>
              </a:solidFill>
            </a:rPr>
            <a:t>Пространства и сгради, които може да се използват</a:t>
          </a:r>
        </a:p>
        <a:p>
          <a:r>
            <a:rPr lang="bg-BG" sz="800" dirty="0" smtClean="0">
              <a:solidFill>
                <a:srgbClr val="92D050"/>
              </a:solidFill>
            </a:rPr>
            <a:t>Решения за храненето</a:t>
          </a:r>
        </a:p>
        <a:p>
          <a:r>
            <a:rPr lang="bg-BG" sz="800" dirty="0" smtClean="0">
              <a:solidFill>
                <a:srgbClr val="92D050"/>
              </a:solidFill>
            </a:rPr>
            <a:t>Необходимост от дезинфектанти и предпазни средства</a:t>
          </a:r>
        </a:p>
        <a:p>
          <a:r>
            <a:rPr lang="bg-BG" sz="800" dirty="0" smtClean="0">
              <a:solidFill>
                <a:srgbClr val="92D050"/>
              </a:solidFill>
            </a:rPr>
            <a:t>Табели, обозначения</a:t>
          </a:r>
          <a:endParaRPr lang="en-US" sz="800" dirty="0">
            <a:solidFill>
              <a:srgbClr val="92D050"/>
            </a:solidFill>
          </a:endParaRPr>
        </a:p>
      </dgm:t>
    </dgm:pt>
    <dgm:pt modelId="{A65A4AAC-2275-4EDE-B5B3-450EBF4C8D49}" type="parTrans" cxnId="{62E518C9-AEDE-4C2D-B0FC-BB18C471858E}">
      <dgm:prSet/>
      <dgm:spPr/>
      <dgm:t>
        <a:bodyPr/>
        <a:lstStyle/>
        <a:p>
          <a:endParaRPr lang="en-US" dirty="0"/>
        </a:p>
      </dgm:t>
    </dgm:pt>
    <dgm:pt modelId="{70D174E8-565D-4522-87EE-AE68B4F0BD0B}" type="sibTrans" cxnId="{62E518C9-AEDE-4C2D-B0FC-BB18C471858E}">
      <dgm:prSet phldrT="01" phldr="0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b="1" dirty="0"/>
        </a:p>
      </dgm:t>
    </dgm:pt>
    <dgm:pt modelId="{A2BF278C-D55E-4279-8688-5C458B40FD2A}">
      <dgm:prSet custT="1"/>
      <dgm:spPr>
        <a:solidFill>
          <a:schemeClr val="bg1">
            <a:lumMod val="95000"/>
          </a:schemeClr>
        </a:solidFill>
        <a:ln w="25400">
          <a:solidFill>
            <a:schemeClr val="accent3"/>
          </a:solidFill>
        </a:ln>
      </dgm:spPr>
      <dgm:t>
        <a:bodyPr/>
        <a:lstStyle/>
        <a:p>
          <a:r>
            <a:rPr lang="bg-BG" sz="1300" dirty="0" smtClean="0">
              <a:solidFill>
                <a:srgbClr val="FF0000"/>
              </a:solidFill>
            </a:rPr>
            <a:t>ОРГАНИЗАЦИЯ И ПЛАНИРАНЕ</a:t>
          </a:r>
        </a:p>
        <a:p>
          <a:r>
            <a:rPr lang="bg-BG" sz="800" dirty="0" smtClean="0">
              <a:solidFill>
                <a:srgbClr val="FF0000"/>
              </a:solidFill>
            </a:rPr>
            <a:t>Стиковане въз основа на предпочитаните и използваните платформи и приложения</a:t>
          </a:r>
        </a:p>
        <a:p>
          <a:r>
            <a:rPr lang="bg-BG" sz="800" dirty="0" smtClean="0">
              <a:solidFill>
                <a:srgbClr val="FF0000"/>
              </a:solidFill>
            </a:rPr>
            <a:t>Начин за осъществяване на ОЕСР</a:t>
          </a:r>
        </a:p>
        <a:p>
          <a:r>
            <a:rPr lang="bg-BG" sz="800" dirty="0" smtClean="0">
              <a:solidFill>
                <a:srgbClr val="FF0000"/>
              </a:solidFill>
            </a:rPr>
            <a:t>Организационен екип</a:t>
          </a:r>
        </a:p>
        <a:p>
          <a:r>
            <a:rPr lang="bg-BG" sz="800" dirty="0" smtClean="0">
              <a:solidFill>
                <a:srgbClr val="FF0000"/>
              </a:solidFill>
            </a:rPr>
            <a:t>Групи за комуникация</a:t>
          </a:r>
        </a:p>
        <a:p>
          <a:r>
            <a:rPr lang="bg-BG" sz="800" dirty="0" smtClean="0">
              <a:solidFill>
                <a:srgbClr val="FF0000"/>
              </a:solidFill>
            </a:rPr>
            <a:t>Графици, седмични разписания</a:t>
          </a:r>
        </a:p>
        <a:p>
          <a:r>
            <a:rPr lang="bg-BG" sz="800" dirty="0" smtClean="0">
              <a:solidFill>
                <a:srgbClr val="FF0000"/>
              </a:solidFill>
            </a:rPr>
            <a:t>Протоколи за реакция</a:t>
          </a:r>
        </a:p>
        <a:p>
          <a:r>
            <a:rPr lang="bg-BG" sz="800" dirty="0" smtClean="0">
              <a:solidFill>
                <a:srgbClr val="FF0000"/>
              </a:solidFill>
            </a:rPr>
            <a:t>Разделяне в малки групи</a:t>
          </a:r>
        </a:p>
        <a:p>
          <a:r>
            <a:rPr lang="bg-BG" sz="800" dirty="0" smtClean="0">
              <a:solidFill>
                <a:srgbClr val="FF0000"/>
              </a:solidFill>
            </a:rPr>
            <a:t>Обособяване на отделни пространства в училището</a:t>
          </a:r>
        </a:p>
        <a:p>
          <a:r>
            <a:rPr lang="bg-BG" sz="800" dirty="0" smtClean="0">
              <a:solidFill>
                <a:srgbClr val="FF0000"/>
              </a:solidFill>
            </a:rPr>
            <a:t>Списък на заместващи учители</a:t>
          </a:r>
        </a:p>
        <a:p>
          <a:r>
            <a:rPr lang="bg-BG" sz="800" dirty="0" smtClean="0">
              <a:solidFill>
                <a:srgbClr val="FF0000"/>
              </a:solidFill>
            </a:rPr>
            <a:t>Ръководства с инструкции за учители, ученици, родители</a:t>
          </a:r>
        </a:p>
        <a:p>
          <a:r>
            <a:rPr lang="bg-BG" sz="800" dirty="0" smtClean="0">
              <a:solidFill>
                <a:srgbClr val="FF0000"/>
              </a:solidFill>
            </a:rPr>
            <a:t>Препоръчителни образователни ресурси</a:t>
          </a:r>
        </a:p>
        <a:p>
          <a:endParaRPr lang="en-US" sz="800" dirty="0">
            <a:solidFill>
              <a:schemeClr val="tx1"/>
            </a:solidFill>
          </a:endParaRPr>
        </a:p>
      </dgm:t>
    </dgm:pt>
    <dgm:pt modelId="{2FC36560-8BD2-4BD2-9DC8-2A6432EF3AFB}" type="parTrans" cxnId="{0014B138-45FB-4DB6-B21D-94187F51E868}">
      <dgm:prSet/>
      <dgm:spPr/>
      <dgm:t>
        <a:bodyPr/>
        <a:lstStyle/>
        <a:p>
          <a:endParaRPr lang="en-US" dirty="0"/>
        </a:p>
      </dgm:t>
    </dgm:pt>
    <dgm:pt modelId="{60A94522-AD41-44E1-8F03-53506B69B410}" type="sibTrans" cxnId="{0014B138-45FB-4DB6-B21D-94187F51E868}">
      <dgm:prSet phldrT="02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D851DA90-81BC-4740-8E03-07F451BC5A78}">
      <dgm:prSet custT="1"/>
      <dgm:spPr>
        <a:solidFill>
          <a:schemeClr val="bg1">
            <a:lumMod val="95000"/>
          </a:schemeClr>
        </a:solidFill>
        <a:ln w="25400">
          <a:solidFill>
            <a:schemeClr val="accent5"/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bg-BG" sz="1300" dirty="0" smtClean="0">
              <a:solidFill>
                <a:srgbClr val="0070C0"/>
              </a:solidFill>
            </a:rPr>
            <a:t>ОСНОВНИ ОРГАНИЗАЦИОННИ И МЕТОДИЧЕСКИ РЕШЕНИЯ</a:t>
          </a:r>
          <a:endParaRPr lang="en-US" sz="1300" dirty="0" smtClean="0">
            <a:solidFill>
              <a:srgbClr val="0070C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800" b="1" dirty="0" smtClean="0">
              <a:solidFill>
                <a:srgbClr val="0070C0"/>
              </a:solidFill>
            </a:rPr>
            <a:t>А) в етапа на превенцията </a:t>
          </a:r>
          <a:endParaRPr lang="en-US" sz="800" b="1" dirty="0" smtClean="0">
            <a:solidFill>
              <a:srgbClr val="0070C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800" dirty="0" smtClean="0">
              <a:solidFill>
                <a:srgbClr val="0070C0"/>
              </a:solidFill>
            </a:rPr>
            <a:t>„</a:t>
          </a:r>
          <a:r>
            <a:rPr lang="bg-BG" sz="600" dirty="0" smtClean="0">
              <a:solidFill>
                <a:srgbClr val="0070C0"/>
              </a:solidFill>
            </a:rPr>
            <a:t>Модел на балончетата“ </a:t>
          </a:r>
          <a:endParaRPr lang="en-US" sz="600" dirty="0" smtClean="0">
            <a:solidFill>
              <a:srgbClr val="0070C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Смесен модел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Гъвкав модел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…</a:t>
          </a:r>
          <a:endParaRPr lang="en-US" sz="600" dirty="0" smtClean="0">
            <a:solidFill>
              <a:srgbClr val="0070C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800" b="1" dirty="0" smtClean="0">
              <a:solidFill>
                <a:srgbClr val="0070C0"/>
              </a:solidFill>
            </a:rPr>
            <a:t>Б) в етапа на интервенцията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Синхронно/асинхронно/комбинирано</a:t>
          </a:r>
          <a:endParaRPr lang="en-US" sz="600" dirty="0" smtClean="0">
            <a:solidFill>
              <a:srgbClr val="0070C0"/>
            </a:solidFill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Обърната класна стая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Онлайн базирано на проекти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Модел 1:1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Алтернативни решения за ОД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Мобилно устройство за всеки ученик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Корпус от учители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600" dirty="0" smtClean="0">
              <a:solidFill>
                <a:srgbClr val="0070C0"/>
              </a:solidFill>
            </a:rPr>
            <a:t>…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bg-BG" sz="800" dirty="0" smtClean="0">
              <a:solidFill>
                <a:srgbClr val="0070C0"/>
              </a:solidFill>
            </a:rPr>
            <a:t>В</a:t>
          </a:r>
          <a:r>
            <a:rPr lang="bg-BG" sz="800" b="1" dirty="0" smtClean="0">
              <a:solidFill>
                <a:srgbClr val="0070C0"/>
              </a:solidFill>
            </a:rPr>
            <a:t>) в етапа на повторното завръщане в училище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bg-BG" sz="600" b="0" dirty="0" smtClean="0">
              <a:solidFill>
                <a:srgbClr val="0070C0"/>
              </a:solidFill>
            </a:rPr>
            <a:t>Поетапно отваряне на сградите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bg-BG" sz="600" b="0" dirty="0" smtClean="0">
              <a:solidFill>
                <a:srgbClr val="0070C0"/>
              </a:solidFill>
            </a:rPr>
            <a:t>Постепенно включване на випуски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bg-BG" sz="600" b="0" dirty="0" smtClean="0">
              <a:solidFill>
                <a:srgbClr val="0070C0"/>
              </a:solidFill>
            </a:rPr>
            <a:t>Редуване в присъствиет</a:t>
          </a:r>
          <a:r>
            <a:rPr lang="bg-BG" sz="600" b="1" dirty="0" smtClean="0">
              <a:solidFill>
                <a:srgbClr val="0070C0"/>
              </a:solidFill>
            </a:rPr>
            <a:t>о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bg-BG" sz="600" b="1" dirty="0" smtClean="0">
              <a:solidFill>
                <a:srgbClr val="0070C0"/>
              </a:solidFill>
            </a:rPr>
            <a:t>….</a:t>
          </a:r>
          <a:r>
            <a:rPr lang="bg-BG" sz="800" b="1" dirty="0" smtClean="0">
              <a:solidFill>
                <a:srgbClr val="0070C0"/>
              </a:solidFill>
            </a:rPr>
            <a:t> 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en-US" sz="800" b="1" dirty="0">
            <a:solidFill>
              <a:srgbClr val="0070C0"/>
            </a:solidFill>
          </a:endParaRPr>
        </a:p>
      </dgm:t>
    </dgm:pt>
    <dgm:pt modelId="{D7E4078D-93EB-427C-897D-FBF58FB30D35}" type="parTrans" cxnId="{EFB57CC7-B68C-4F6B-AD09-858FFEBD81FA}">
      <dgm:prSet/>
      <dgm:spPr/>
      <dgm:t>
        <a:bodyPr/>
        <a:lstStyle/>
        <a:p>
          <a:endParaRPr lang="en-US" dirty="0"/>
        </a:p>
      </dgm:t>
    </dgm:pt>
    <dgm:pt modelId="{70ED6DE1-1820-4B6A-8B95-9D146564E344}" type="sibTrans" cxnId="{EFB57CC7-B68C-4F6B-AD09-858FFEBD81FA}">
      <dgm:prSet phldrT="03" phldr="0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B720CB1-982E-452E-AC13-893FC213A62B}" type="pres">
      <dgm:prSet presAssocID="{6F088E63-D463-4A62-BD6B-2427648B36DE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13B027-FC5F-43E9-8DEF-A37F8B9C828D}" type="pres">
      <dgm:prSet presAssocID="{C5570223-97DD-4A0E-B734-4260A4BA8741}" presName="compositeNode" presStyleCnt="0">
        <dgm:presLayoutVars>
          <dgm:bulletEnabled val="1"/>
        </dgm:presLayoutVars>
      </dgm:prSet>
      <dgm:spPr/>
    </dgm:pt>
    <dgm:pt modelId="{14852560-9294-411E-A8EA-76E9787C7EDD}" type="pres">
      <dgm:prSet presAssocID="{C5570223-97DD-4A0E-B734-4260A4BA8741}" presName="bgRect" presStyleLbl="alignNode1" presStyleIdx="0" presStyleCnt="3" custScaleY="195804" custLinFactNeighborX="6780" custLinFactNeighborY="18721"/>
      <dgm:spPr/>
      <dgm:t>
        <a:bodyPr/>
        <a:lstStyle/>
        <a:p>
          <a:endParaRPr lang="en-US"/>
        </a:p>
      </dgm:t>
    </dgm:pt>
    <dgm:pt modelId="{4115FB15-D11B-4937-98FB-E1DFA3C867ED}" type="pres">
      <dgm:prSet presAssocID="{70D174E8-565D-4522-87EE-AE68B4F0BD0B}" presName="sibTransNodeRect" presStyleLbl="alignNode1" presStyleIdx="0" presStyleCnt="3" custScaleX="73454" custScaleY="46943" custLinFactY="-61113" custLinFactNeighborX="-97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2315E-8B53-48E2-B8AB-3657D19AF059}" type="pres">
      <dgm:prSet presAssocID="{C5570223-97DD-4A0E-B734-4260A4BA8741}" presName="nodeRect" presStyleLbl="alig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5DFDD-AC09-42F6-82F7-C1A4F0448DC6}" type="pres">
      <dgm:prSet presAssocID="{70D174E8-565D-4522-87EE-AE68B4F0BD0B}" presName="sibTrans" presStyleCnt="0"/>
      <dgm:spPr/>
    </dgm:pt>
    <dgm:pt modelId="{05E94FD9-2908-46C7-82E1-9E95AD54AB49}" type="pres">
      <dgm:prSet presAssocID="{A2BF278C-D55E-4279-8688-5C458B40FD2A}" presName="compositeNode" presStyleCnt="0">
        <dgm:presLayoutVars>
          <dgm:bulletEnabled val="1"/>
        </dgm:presLayoutVars>
      </dgm:prSet>
      <dgm:spPr/>
    </dgm:pt>
    <dgm:pt modelId="{26DB1354-637C-4E09-9B9C-5B28D70EF621}" type="pres">
      <dgm:prSet presAssocID="{A2BF278C-D55E-4279-8688-5C458B40FD2A}" presName="bgRect" presStyleLbl="alignNode1" presStyleIdx="1" presStyleCnt="3" custScaleX="101803" custScaleY="203164" custLinFactNeighborX="5055" custLinFactNeighborY="10954"/>
      <dgm:spPr/>
      <dgm:t>
        <a:bodyPr/>
        <a:lstStyle/>
        <a:p>
          <a:endParaRPr lang="en-US"/>
        </a:p>
      </dgm:t>
    </dgm:pt>
    <dgm:pt modelId="{C909839B-B5B3-4727-9B00-1D6467BF744D}" type="pres">
      <dgm:prSet presAssocID="{60A94522-AD41-44E1-8F03-53506B69B410}" presName="sibTransNodeRect" presStyleLbl="align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94EB7-8038-4B65-B2EB-CEFF80F8AA9E}" type="pres">
      <dgm:prSet presAssocID="{A2BF278C-D55E-4279-8688-5C458B40FD2A}" presName="nodeRect" presStyleLbl="alig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2F7D93-732E-4E67-BD82-C3F6005BE84C}" type="pres">
      <dgm:prSet presAssocID="{60A94522-AD41-44E1-8F03-53506B69B410}" presName="sibTrans" presStyleCnt="0"/>
      <dgm:spPr/>
    </dgm:pt>
    <dgm:pt modelId="{E95CD539-4D64-48B9-8536-39D63736337A}" type="pres">
      <dgm:prSet presAssocID="{D851DA90-81BC-4740-8E03-07F451BC5A78}" presName="compositeNode" presStyleCnt="0">
        <dgm:presLayoutVars>
          <dgm:bulletEnabled val="1"/>
        </dgm:presLayoutVars>
      </dgm:prSet>
      <dgm:spPr/>
    </dgm:pt>
    <dgm:pt modelId="{494C585E-5794-4E0D-9974-0538E48E1A6F}" type="pres">
      <dgm:prSet presAssocID="{D851DA90-81BC-4740-8E03-07F451BC5A78}" presName="bgRect" presStyleLbl="alignNode1" presStyleIdx="2" presStyleCnt="3" custScaleY="223220" custLinFactNeighborX="1521" custLinFactNeighborY="-8669"/>
      <dgm:spPr/>
      <dgm:t>
        <a:bodyPr/>
        <a:lstStyle/>
        <a:p>
          <a:endParaRPr lang="en-US"/>
        </a:p>
      </dgm:t>
    </dgm:pt>
    <dgm:pt modelId="{BAC68D42-CCA2-41BE-8259-6C10EEEE2B09}" type="pres">
      <dgm:prSet presAssocID="{70ED6DE1-1820-4B6A-8B95-9D146564E344}" presName="sibTransNodeRect" presStyleLbl="align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666C4A-BCAC-4F3B-AC95-42217247097F}" type="pres">
      <dgm:prSet presAssocID="{D851DA90-81BC-4740-8E03-07F451BC5A78}" presName="nodeRect" presStyleLbl="alig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2B2A38-C09E-47BF-86CD-C8AAEB8E5A18}" type="presOf" srcId="{60A94522-AD41-44E1-8F03-53506B69B410}" destId="{C909839B-B5B3-4727-9B00-1D6467BF744D}" srcOrd="0" destOrd="0" presId="urn:microsoft.com/office/officeart/2016/7/layout/LinearBlockProcessNumbered"/>
    <dgm:cxn modelId="{4E7F6899-1DD6-41B4-BDFC-055D81276C54}" type="presOf" srcId="{A2BF278C-D55E-4279-8688-5C458B40FD2A}" destId="{26DB1354-637C-4E09-9B9C-5B28D70EF621}" srcOrd="0" destOrd="0" presId="urn:microsoft.com/office/officeart/2016/7/layout/LinearBlockProcessNumbered"/>
    <dgm:cxn modelId="{13384D2F-9A2D-4844-9EF4-A1E0504237C6}" type="presOf" srcId="{70D174E8-565D-4522-87EE-AE68B4F0BD0B}" destId="{4115FB15-D11B-4937-98FB-E1DFA3C867ED}" srcOrd="0" destOrd="0" presId="urn:microsoft.com/office/officeart/2016/7/layout/LinearBlockProcessNumbered"/>
    <dgm:cxn modelId="{0752A8CA-C20B-45A6-9D46-44B281A53EDC}" type="presOf" srcId="{6F088E63-D463-4A62-BD6B-2427648B36DE}" destId="{5B720CB1-982E-452E-AC13-893FC213A62B}" srcOrd="0" destOrd="0" presId="urn:microsoft.com/office/officeart/2016/7/layout/LinearBlockProcessNumbered"/>
    <dgm:cxn modelId="{AB23D39B-AD8F-4A09-95B7-ECEDF7583DFD}" type="presOf" srcId="{A2BF278C-D55E-4279-8688-5C458B40FD2A}" destId="{F8694EB7-8038-4B65-B2EB-CEFF80F8AA9E}" srcOrd="1" destOrd="0" presId="urn:microsoft.com/office/officeart/2016/7/layout/LinearBlockProcessNumbered"/>
    <dgm:cxn modelId="{EFB57CC7-B68C-4F6B-AD09-858FFEBD81FA}" srcId="{6F088E63-D463-4A62-BD6B-2427648B36DE}" destId="{D851DA90-81BC-4740-8E03-07F451BC5A78}" srcOrd="2" destOrd="0" parTransId="{D7E4078D-93EB-427C-897D-FBF58FB30D35}" sibTransId="{70ED6DE1-1820-4B6A-8B95-9D146564E344}"/>
    <dgm:cxn modelId="{99137FD0-2012-48D3-91A2-81F62568620E}" type="presOf" srcId="{C5570223-97DD-4A0E-B734-4260A4BA8741}" destId="{14852560-9294-411E-A8EA-76E9787C7EDD}" srcOrd="0" destOrd="0" presId="urn:microsoft.com/office/officeart/2016/7/layout/LinearBlockProcessNumbered"/>
    <dgm:cxn modelId="{628C89D2-016C-4A6B-A076-15E102DE9AAA}" type="presOf" srcId="{D851DA90-81BC-4740-8E03-07F451BC5A78}" destId="{494C585E-5794-4E0D-9974-0538E48E1A6F}" srcOrd="0" destOrd="0" presId="urn:microsoft.com/office/officeart/2016/7/layout/LinearBlockProcessNumbered"/>
    <dgm:cxn modelId="{C1273BBB-1FA4-4A7A-9519-519AF7473407}" type="presOf" srcId="{70ED6DE1-1820-4B6A-8B95-9D146564E344}" destId="{BAC68D42-CCA2-41BE-8259-6C10EEEE2B09}" srcOrd="0" destOrd="0" presId="urn:microsoft.com/office/officeart/2016/7/layout/LinearBlockProcessNumbered"/>
    <dgm:cxn modelId="{FB98D9AE-7EA4-4E0C-A440-8AB399B977CD}" type="presOf" srcId="{C5570223-97DD-4A0E-B734-4260A4BA8741}" destId="{E9E2315E-8B53-48E2-B8AB-3657D19AF059}" srcOrd="1" destOrd="0" presId="urn:microsoft.com/office/officeart/2016/7/layout/LinearBlockProcessNumbered"/>
    <dgm:cxn modelId="{62E518C9-AEDE-4C2D-B0FC-BB18C471858E}" srcId="{6F088E63-D463-4A62-BD6B-2427648B36DE}" destId="{C5570223-97DD-4A0E-B734-4260A4BA8741}" srcOrd="0" destOrd="0" parTransId="{A65A4AAC-2275-4EDE-B5B3-450EBF4C8D49}" sibTransId="{70D174E8-565D-4522-87EE-AE68B4F0BD0B}"/>
    <dgm:cxn modelId="{06CC92A2-A7EF-4399-B162-96B263CE121D}" type="presOf" srcId="{D851DA90-81BC-4740-8E03-07F451BC5A78}" destId="{89666C4A-BCAC-4F3B-AC95-42217247097F}" srcOrd="1" destOrd="0" presId="urn:microsoft.com/office/officeart/2016/7/layout/LinearBlockProcessNumbered"/>
    <dgm:cxn modelId="{0014B138-45FB-4DB6-B21D-94187F51E868}" srcId="{6F088E63-D463-4A62-BD6B-2427648B36DE}" destId="{A2BF278C-D55E-4279-8688-5C458B40FD2A}" srcOrd="1" destOrd="0" parTransId="{2FC36560-8BD2-4BD2-9DC8-2A6432EF3AFB}" sibTransId="{60A94522-AD41-44E1-8F03-53506B69B410}"/>
    <dgm:cxn modelId="{FBB8E318-CAEC-449C-9982-8716EFDDCF63}" type="presParOf" srcId="{5B720CB1-982E-452E-AC13-893FC213A62B}" destId="{F113B027-FC5F-43E9-8DEF-A37F8B9C828D}" srcOrd="0" destOrd="0" presId="urn:microsoft.com/office/officeart/2016/7/layout/LinearBlockProcessNumbered"/>
    <dgm:cxn modelId="{9CE06980-5D93-4158-861C-FE265A8BA00A}" type="presParOf" srcId="{F113B027-FC5F-43E9-8DEF-A37F8B9C828D}" destId="{14852560-9294-411E-A8EA-76E9787C7EDD}" srcOrd="0" destOrd="0" presId="urn:microsoft.com/office/officeart/2016/7/layout/LinearBlockProcessNumbered"/>
    <dgm:cxn modelId="{FC3095A3-4661-43A2-8385-BDC241E9A521}" type="presParOf" srcId="{F113B027-FC5F-43E9-8DEF-A37F8B9C828D}" destId="{4115FB15-D11B-4937-98FB-E1DFA3C867ED}" srcOrd="1" destOrd="0" presId="urn:microsoft.com/office/officeart/2016/7/layout/LinearBlockProcessNumbered"/>
    <dgm:cxn modelId="{8763A641-A302-448B-A465-9CF52DF03935}" type="presParOf" srcId="{F113B027-FC5F-43E9-8DEF-A37F8B9C828D}" destId="{E9E2315E-8B53-48E2-B8AB-3657D19AF059}" srcOrd="2" destOrd="0" presId="urn:microsoft.com/office/officeart/2016/7/layout/LinearBlockProcessNumbered"/>
    <dgm:cxn modelId="{0661D090-3BD6-4233-8236-ACF005E35F56}" type="presParOf" srcId="{5B720CB1-982E-452E-AC13-893FC213A62B}" destId="{1CE5DFDD-AC09-42F6-82F7-C1A4F0448DC6}" srcOrd="1" destOrd="0" presId="urn:microsoft.com/office/officeart/2016/7/layout/LinearBlockProcessNumbered"/>
    <dgm:cxn modelId="{4FA20706-35BA-428C-8C78-396B34271860}" type="presParOf" srcId="{5B720CB1-982E-452E-AC13-893FC213A62B}" destId="{05E94FD9-2908-46C7-82E1-9E95AD54AB49}" srcOrd="2" destOrd="0" presId="urn:microsoft.com/office/officeart/2016/7/layout/LinearBlockProcessNumbered"/>
    <dgm:cxn modelId="{DDB1A529-C344-49E7-B2D9-3EF93DD76D51}" type="presParOf" srcId="{05E94FD9-2908-46C7-82E1-9E95AD54AB49}" destId="{26DB1354-637C-4E09-9B9C-5B28D70EF621}" srcOrd="0" destOrd="0" presId="urn:microsoft.com/office/officeart/2016/7/layout/LinearBlockProcessNumbered"/>
    <dgm:cxn modelId="{C8CBE9C2-B506-49A2-9DA0-8DF80F7CBC29}" type="presParOf" srcId="{05E94FD9-2908-46C7-82E1-9E95AD54AB49}" destId="{C909839B-B5B3-4727-9B00-1D6467BF744D}" srcOrd="1" destOrd="0" presId="urn:microsoft.com/office/officeart/2016/7/layout/LinearBlockProcessNumbered"/>
    <dgm:cxn modelId="{C935B9BC-704A-4B49-85D4-7B3388A75212}" type="presParOf" srcId="{05E94FD9-2908-46C7-82E1-9E95AD54AB49}" destId="{F8694EB7-8038-4B65-B2EB-CEFF80F8AA9E}" srcOrd="2" destOrd="0" presId="urn:microsoft.com/office/officeart/2016/7/layout/LinearBlockProcessNumbered"/>
    <dgm:cxn modelId="{5091668B-ED0A-4C02-9F0F-B0CEDF470239}" type="presParOf" srcId="{5B720CB1-982E-452E-AC13-893FC213A62B}" destId="{6D2F7D93-732E-4E67-BD82-C3F6005BE84C}" srcOrd="3" destOrd="0" presId="urn:microsoft.com/office/officeart/2016/7/layout/LinearBlockProcessNumbered"/>
    <dgm:cxn modelId="{1B442388-0FD7-4C7C-9563-4C83CC1EAB7B}" type="presParOf" srcId="{5B720CB1-982E-452E-AC13-893FC213A62B}" destId="{E95CD539-4D64-48B9-8536-39D63736337A}" srcOrd="4" destOrd="0" presId="urn:microsoft.com/office/officeart/2016/7/layout/LinearBlockProcessNumbered"/>
    <dgm:cxn modelId="{B41BE287-754D-426A-9294-F333FF269110}" type="presParOf" srcId="{E95CD539-4D64-48B9-8536-39D63736337A}" destId="{494C585E-5794-4E0D-9974-0538E48E1A6F}" srcOrd="0" destOrd="0" presId="urn:microsoft.com/office/officeart/2016/7/layout/LinearBlockProcessNumbered"/>
    <dgm:cxn modelId="{1785C5B2-76B8-4D7F-A1D1-E7070EF6436D}" type="presParOf" srcId="{E95CD539-4D64-48B9-8536-39D63736337A}" destId="{BAC68D42-CCA2-41BE-8259-6C10EEEE2B09}" srcOrd="1" destOrd="0" presId="urn:microsoft.com/office/officeart/2016/7/layout/LinearBlockProcessNumbered"/>
    <dgm:cxn modelId="{3B992719-D977-4CC3-86A8-6F42895A7FD5}" type="presParOf" srcId="{E95CD539-4D64-48B9-8536-39D63736337A}" destId="{89666C4A-BCAC-4F3B-AC95-4221724709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52560-9294-411E-A8EA-76E9787C7EDD}">
      <dsp:nvSpPr>
        <dsp:cNvPr id="0" name=""/>
        <dsp:cNvSpPr/>
      </dsp:nvSpPr>
      <dsp:spPr>
        <a:xfrm>
          <a:off x="139919" y="1385833"/>
          <a:ext cx="2032329" cy="4775258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49" tIns="0" rIns="200749" bIns="33020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300" kern="1200" dirty="0" smtClean="0">
              <a:solidFill>
                <a:srgbClr val="92D050"/>
              </a:solidFill>
            </a:rPr>
            <a:t>ПРЕДВАРИТЕЛНО ПРОУЧВАНЕ НА ВЪЗМОЖНОСТИТЕ И РЕСУРСИТЕ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Техническа и технологична осигуреност в училище и по домовете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Равнище на дигиталните умения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Пространства и сгради, които може да се използват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Решения за храненето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Необходимост от дезинфектанти и предпазни средства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92D050"/>
              </a:solidFill>
            </a:rPr>
            <a:t>Табели, обозначения</a:t>
          </a:r>
          <a:endParaRPr lang="en-US" sz="800" kern="1200" dirty="0">
            <a:solidFill>
              <a:srgbClr val="92D050"/>
            </a:solidFill>
          </a:endParaRPr>
        </a:p>
      </dsp:txBody>
      <dsp:txXfrm>
        <a:off x="139919" y="3295936"/>
        <a:ext cx="2032329" cy="2865154"/>
      </dsp:txXfrm>
    </dsp:sp>
    <dsp:sp modelId="{4115FB15-D11B-4937-98FB-E1DFA3C867ED}">
      <dsp:nvSpPr>
        <dsp:cNvPr id="0" name=""/>
        <dsp:cNvSpPr/>
      </dsp:nvSpPr>
      <dsp:spPr>
        <a:xfrm>
          <a:off x="74336" y="784602"/>
          <a:ext cx="1492827" cy="457937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00749" tIns="165100" rIns="200749" bIns="16510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/>
        </a:p>
      </dsp:txBody>
      <dsp:txXfrm>
        <a:off x="74336" y="784602"/>
        <a:ext cx="1492827" cy="457937"/>
      </dsp:txXfrm>
    </dsp:sp>
    <dsp:sp modelId="{26DB1354-637C-4E09-9B9C-5B28D70EF621}">
      <dsp:nvSpPr>
        <dsp:cNvPr id="0" name=""/>
        <dsp:cNvSpPr/>
      </dsp:nvSpPr>
      <dsp:spPr>
        <a:xfrm>
          <a:off x="2299777" y="1196412"/>
          <a:ext cx="2068971" cy="4954753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49" tIns="0" rIns="200749" bIns="33020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300" kern="1200" dirty="0" smtClean="0">
              <a:solidFill>
                <a:srgbClr val="FF0000"/>
              </a:solidFill>
            </a:rPr>
            <a:t>ОРГАНИЗАЦИЯ И ПЛАНИРАНЕ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Стиковане въз основа на предпочитаните и използваните платформи и приложения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Начин за осъществяване на ОЕСР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Организационен екип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Групи за комуникация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Графици, седмични разписания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Протоколи за реакция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Разделяне в малки групи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Обособяване на отделни пространства в училището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Списък на заместващи учители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Ръководства с инструкции за учители, ученици, родители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FF0000"/>
              </a:solidFill>
            </a:rPr>
            <a:t>Препоръчителни образователни ресурси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>
            <a:solidFill>
              <a:schemeClr val="tx1"/>
            </a:solidFill>
          </a:endParaRPr>
        </a:p>
      </dsp:txBody>
      <dsp:txXfrm>
        <a:off x="2299777" y="3178313"/>
        <a:ext cx="2068971" cy="2972851"/>
      </dsp:txXfrm>
    </dsp:sp>
    <dsp:sp modelId="{C909839B-B5B3-4727-9B00-1D6467BF744D}">
      <dsp:nvSpPr>
        <dsp:cNvPr id="0" name=""/>
        <dsp:cNvSpPr/>
      </dsp:nvSpPr>
      <dsp:spPr>
        <a:xfrm>
          <a:off x="2215364" y="2187245"/>
          <a:ext cx="2032329" cy="97551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200749" tIns="165100" rIns="200749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/>
        </a:p>
      </dsp:txBody>
      <dsp:txXfrm>
        <a:off x="2215364" y="2187245"/>
        <a:ext cx="2032329" cy="975517"/>
      </dsp:txXfrm>
    </dsp:sp>
    <dsp:sp modelId="{494C585E-5794-4E0D-9974-0538E48E1A6F}">
      <dsp:nvSpPr>
        <dsp:cNvPr id="0" name=""/>
        <dsp:cNvSpPr/>
      </dsp:nvSpPr>
      <dsp:spPr>
        <a:xfrm>
          <a:off x="4430729" y="717847"/>
          <a:ext cx="2032329" cy="5443878"/>
        </a:xfrm>
        <a:prstGeom prst="rect">
          <a:avLst/>
        </a:prstGeom>
        <a:solidFill>
          <a:schemeClr val="bg1">
            <a:lumMod val="95000"/>
          </a:schemeClr>
        </a:solidFill>
        <a:ln w="25400" cap="rnd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49" tIns="0" rIns="200749" bIns="33020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300" kern="1200" dirty="0" smtClean="0">
              <a:solidFill>
                <a:srgbClr val="0070C0"/>
              </a:solidFill>
            </a:rPr>
            <a:t>ОСНОВНИ ОРГАНИЗАЦИОННИ И МЕТОДИЧЕСКИ РЕШЕНИЯ</a:t>
          </a:r>
          <a:endParaRPr lang="en-US" sz="1300" kern="1200" dirty="0" smtClean="0">
            <a:solidFill>
              <a:srgbClr val="0070C0"/>
            </a:solidFill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b="1" kern="1200" dirty="0" smtClean="0">
              <a:solidFill>
                <a:srgbClr val="0070C0"/>
              </a:solidFill>
            </a:rPr>
            <a:t>А) в етапа на превенцията </a:t>
          </a:r>
          <a:endParaRPr lang="en-US" sz="800" b="1" kern="1200" dirty="0" smtClean="0">
            <a:solidFill>
              <a:srgbClr val="0070C0"/>
            </a:solidFill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0070C0"/>
              </a:solidFill>
            </a:rPr>
            <a:t>„</a:t>
          </a:r>
          <a:r>
            <a:rPr lang="bg-BG" sz="600" kern="1200" dirty="0" smtClean="0">
              <a:solidFill>
                <a:srgbClr val="0070C0"/>
              </a:solidFill>
            </a:rPr>
            <a:t>Модел на балончетата“ </a:t>
          </a:r>
          <a:endParaRPr lang="en-US" sz="600" kern="1200" dirty="0" smtClean="0">
            <a:solidFill>
              <a:srgbClr val="0070C0"/>
            </a:solidFill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Смесен модел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Гъвкав модел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…</a:t>
          </a:r>
          <a:endParaRPr lang="en-US" sz="600" kern="1200" dirty="0" smtClean="0">
            <a:solidFill>
              <a:srgbClr val="0070C0"/>
            </a:solidFill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b="1" kern="1200" dirty="0" smtClean="0">
              <a:solidFill>
                <a:srgbClr val="0070C0"/>
              </a:solidFill>
            </a:rPr>
            <a:t>Б) в етапа на интервенцията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Синхронно/асинхронно/комбинирано</a:t>
          </a:r>
          <a:endParaRPr lang="en-US" sz="600" kern="1200" dirty="0" smtClean="0">
            <a:solidFill>
              <a:srgbClr val="0070C0"/>
            </a:solidFill>
          </a:endParaRP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Обърната класна стая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Онлайн базирано на проекти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Модел 1:1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Алтернативни решения за ОД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Мобилно устройство за всеки ученик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Корпус от учители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600" kern="1200" dirty="0" smtClean="0">
              <a:solidFill>
                <a:srgbClr val="0070C0"/>
              </a:solidFill>
            </a:rPr>
            <a:t>…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>
              <a:solidFill>
                <a:srgbClr val="0070C0"/>
              </a:solidFill>
            </a:rPr>
            <a:t>В</a:t>
          </a:r>
          <a:r>
            <a:rPr lang="bg-BG" sz="800" b="1" kern="1200" dirty="0" smtClean="0">
              <a:solidFill>
                <a:srgbClr val="0070C0"/>
              </a:solidFill>
            </a:rPr>
            <a:t>) в етапа на повторното завръщане в училище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bg-BG" sz="600" b="0" kern="1200" dirty="0" smtClean="0">
              <a:solidFill>
                <a:srgbClr val="0070C0"/>
              </a:solidFill>
            </a:rPr>
            <a:t>Поетапно отваряне на сградите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bg-BG" sz="600" b="0" kern="1200" dirty="0" smtClean="0">
              <a:solidFill>
                <a:srgbClr val="0070C0"/>
              </a:solidFill>
            </a:rPr>
            <a:t>Постепенно включване на випуски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bg-BG" sz="600" b="0" kern="1200" dirty="0" smtClean="0">
              <a:solidFill>
                <a:srgbClr val="0070C0"/>
              </a:solidFill>
            </a:rPr>
            <a:t>Редуване в присъствиет</a:t>
          </a:r>
          <a:r>
            <a:rPr lang="bg-BG" sz="600" b="1" kern="1200" dirty="0" smtClean="0">
              <a:solidFill>
                <a:srgbClr val="0070C0"/>
              </a:solidFill>
            </a:rPr>
            <a:t>о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g-BG" sz="600" b="1" kern="1200" dirty="0" smtClean="0">
              <a:solidFill>
                <a:srgbClr val="0070C0"/>
              </a:solidFill>
            </a:rPr>
            <a:t>….</a:t>
          </a:r>
          <a:r>
            <a:rPr lang="bg-BG" sz="800" b="1" kern="1200" dirty="0" smtClean="0">
              <a:solidFill>
                <a:srgbClr val="0070C0"/>
              </a:solidFill>
            </a:rPr>
            <a:t>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1" kern="1200" dirty="0">
            <a:solidFill>
              <a:srgbClr val="0070C0"/>
            </a:solidFill>
          </a:endParaRPr>
        </a:p>
      </dsp:txBody>
      <dsp:txXfrm>
        <a:off x="4430729" y="2895398"/>
        <a:ext cx="2032329" cy="3266326"/>
      </dsp:txXfrm>
    </dsp:sp>
    <dsp:sp modelId="{BAC68D42-CCA2-41BE-8259-6C10EEEE2B09}">
      <dsp:nvSpPr>
        <dsp:cNvPr id="0" name=""/>
        <dsp:cNvSpPr/>
      </dsp:nvSpPr>
      <dsp:spPr>
        <a:xfrm>
          <a:off x="4428601" y="2431808"/>
          <a:ext cx="2032329" cy="97551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200749" tIns="165100" rIns="200749" bIns="16510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/>
        </a:p>
      </dsp:txBody>
      <dsp:txXfrm>
        <a:off x="4428601" y="2431808"/>
        <a:ext cx="2032329" cy="975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xmlns="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xmlns="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xmlns="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xmlns="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xmlns="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xmlns="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xmlns="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xmlns="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xmlns="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xmlns="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xmlns="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xmlns="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xmlns="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xmlns="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xmlns="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xmlns="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xmlns="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xmlns="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xmlns="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xmlns="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xmlns="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xmlns="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xmlns="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xmlns="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xmlns="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xmlns="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xmlns="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xmlns="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xmlns="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xmlns="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xmlns="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xmlns="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xmlns="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xmlns="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xmlns="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xmlns="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xmlns="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7/17/2020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7/17/2020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8.png"/><Relationship Id="rId17" Type="http://schemas.openxmlformats.org/officeDocument/2006/relationships/image" Target="../media/image28.svg"/><Relationship Id="rId2" Type="http://schemas.openxmlformats.org/officeDocument/2006/relationships/image" Target="../media/image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24.svg"/><Relationship Id="rId5" Type="http://schemas.openxmlformats.org/officeDocument/2006/relationships/image" Target="../media/image32.svg"/><Relationship Id="rId15" Type="http://schemas.openxmlformats.org/officeDocument/2006/relationships/image" Target="../media/image19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36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/>
              <a:t>РАМКА </a:t>
            </a:r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sz="2400" b="1" dirty="0" smtClean="0"/>
              <a:t>ЗА </a:t>
            </a:r>
            <a:r>
              <a:rPr lang="bg-BG" sz="2400" b="1" dirty="0"/>
              <a:t>РАБОТА В</a:t>
            </a:r>
            <a:r>
              <a:rPr lang="bg-BG" sz="2400" b="1" dirty="0" smtClean="0"/>
              <a:t> </a:t>
            </a:r>
            <a:r>
              <a:rPr lang="bg-BG" sz="2400" b="1" dirty="0"/>
              <a:t>УЧИЛИЩНОТО ОБРАЗОВАНИЕ </a:t>
            </a:r>
            <a:r>
              <a:rPr lang="bg-BG" sz="2400" dirty="0"/>
              <a:t/>
            </a:r>
            <a:br>
              <a:rPr lang="bg-BG" sz="2400" dirty="0"/>
            </a:br>
            <a:r>
              <a:rPr lang="bg-BG" sz="2400" b="1" dirty="0"/>
              <a:t>ПРЕЗ УЧЕБНАТА 2020-2021 ГОДИНА</a:t>
            </a:r>
            <a:r>
              <a:rPr lang="bg-BG" sz="2400" dirty="0"/>
              <a:t/>
            </a:r>
            <a:br>
              <a:rPr lang="bg-BG" sz="2400" dirty="0"/>
            </a:br>
            <a:r>
              <a:rPr lang="bg-BG" sz="2400" b="1" dirty="0"/>
              <a:t>В УСЛОВИЯТА НА </a:t>
            </a:r>
            <a:r>
              <a:rPr lang="en-GB" sz="2400" b="1" dirty="0"/>
              <a:t>COVID-19</a:t>
            </a:r>
            <a:endParaRPr lang="bg-BG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8372" y="5460763"/>
            <a:ext cx="6459348" cy="350378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Министерство на образованието и науката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0" y="5231139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800" b="1" dirty="0"/>
              <a:t>МЕРКИ ЗА </a:t>
            </a:r>
            <a:r>
              <a:rPr lang="bg-BG" sz="1800" b="1" dirty="0" smtClean="0"/>
              <a:t>ОРГАНИЗАЦИЯ</a:t>
            </a:r>
            <a:endParaRPr lang="bg-BG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</a:t>
            </a:fld>
            <a:endParaRPr lang="en-US" noProof="0" dirty="0"/>
          </a:p>
        </p:txBody>
      </p:sp>
      <p:graphicFrame>
        <p:nvGraphicFramePr>
          <p:cNvPr id="4" name="Content Placeholder 2" descr="3 numbered bullets in a row&#10;">
            <a:extLst>
              <a:ext uri="{FF2B5EF4-FFF2-40B4-BE49-F238E27FC236}">
                <a16:creationId xmlns:a16="http://schemas.microsoft.com/office/drawing/2014/main" xmlns="" id="{98A38006-F5DD-4447-B2BD-295B48BD10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550326"/>
              </p:ext>
            </p:extLst>
          </p:nvPr>
        </p:nvGraphicFramePr>
        <p:xfrm>
          <a:off x="5330137" y="452927"/>
          <a:ext cx="6463059" cy="7302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043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E330EF-AD71-4BCA-912D-98E229FA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/>
              <a:t>МЕРКИ ЗА ПРЕВЕНЦИЯ</a:t>
            </a:r>
            <a:endParaRPr lang="bg-BG" dirty="0"/>
          </a:p>
        </p:txBody>
      </p:sp>
      <p:pic>
        <p:nvPicPr>
          <p:cNvPr id="12" name="Picture Placeholder 11" descr="Dance">
            <a:extLst>
              <a:ext uri="{FF2B5EF4-FFF2-40B4-BE49-F238E27FC236}">
                <a16:creationId xmlns:a16="http://schemas.microsoft.com/office/drawing/2014/main" xmlns="" id="{FC1B2E2C-6C17-4D56-85F9-61C465254BB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-54056" t="-54056" r="-54056" b="-54056"/>
          <a:stretch/>
        </p:blipFill>
        <p:spPr>
          <a:xfrm>
            <a:off x="5105845" y="1932281"/>
            <a:ext cx="930560" cy="93056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C64ADBA-9106-4F0D-B92F-73E23D3A2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729" y="2151272"/>
            <a:ext cx="2095046" cy="546329"/>
          </a:xfrm>
        </p:spPr>
        <p:txBody>
          <a:bodyPr>
            <a:normAutofit/>
          </a:bodyPr>
          <a:lstStyle/>
          <a:p>
            <a:r>
              <a:rPr lang="bg-BG" sz="1000" dirty="0" smtClean="0"/>
              <a:t>„Затваряне“ в паралелката</a:t>
            </a:r>
            <a:endParaRPr lang="en-US" sz="1000" dirty="0"/>
          </a:p>
        </p:txBody>
      </p:sp>
      <p:pic>
        <p:nvPicPr>
          <p:cNvPr id="14" name="Picture Placeholder 13" descr="Teacher">
            <a:extLst>
              <a:ext uri="{FF2B5EF4-FFF2-40B4-BE49-F238E27FC236}">
                <a16:creationId xmlns:a16="http://schemas.microsoft.com/office/drawing/2014/main" xmlns="" id="{BFF29EC3-B08A-46B9-868D-D15E5E1EF3F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-59789" t="-59789" r="-59789" b="-59789"/>
          <a:stretch/>
        </p:blipFill>
        <p:spPr>
          <a:xfrm>
            <a:off x="8410099" y="1932281"/>
            <a:ext cx="1041323" cy="104132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FDEDC41-3977-462C-A56C-268F31CB5F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6119" y="5289846"/>
            <a:ext cx="2095046" cy="100780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bg-BG" sz="1000" dirty="0" smtClean="0"/>
              <a:t>Отделни класни стаи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Изнесени класни стаи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Ограничено ползване на кабинетите и ФКС</a:t>
            </a:r>
            <a:endParaRPr lang="en-US" sz="1000" dirty="0"/>
          </a:p>
        </p:txBody>
      </p:sp>
      <p:pic>
        <p:nvPicPr>
          <p:cNvPr id="16" name="Picture Placeholder 15" descr="Envelope">
            <a:extLst>
              <a:ext uri="{FF2B5EF4-FFF2-40B4-BE49-F238E27FC236}">
                <a16:creationId xmlns:a16="http://schemas.microsoft.com/office/drawing/2014/main" xmlns="" id="{FD570080-EB17-406F-9FA9-54B4145DCEF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38268" y="4257675"/>
            <a:ext cx="490386" cy="490386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D4480B4D-7DFB-4ED2-BE16-ED0D78C3F2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9670" y="4119073"/>
            <a:ext cx="1851923" cy="628988"/>
          </a:xfrm>
        </p:spPr>
        <p:txBody>
          <a:bodyPr>
            <a:normAutofit/>
          </a:bodyPr>
          <a:lstStyle/>
          <a:p>
            <a:r>
              <a:rPr lang="bg-BG" sz="1000" dirty="0" smtClean="0"/>
              <a:t>Смесен модел на обучение</a:t>
            </a:r>
            <a:endParaRPr lang="en-US" sz="1000" dirty="0"/>
          </a:p>
        </p:txBody>
      </p:sp>
      <p:pic>
        <p:nvPicPr>
          <p:cNvPr id="18" name="Picture Placeholder 17" descr="Books">
            <a:extLst>
              <a:ext uri="{FF2B5EF4-FFF2-40B4-BE49-F238E27FC236}">
                <a16:creationId xmlns:a16="http://schemas.microsoft.com/office/drawing/2014/main" xmlns="" id="{A5AF2A59-1CC2-4D6E-82C6-4995A03532D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-65620" t="-65620" r="-65620" b="-65620"/>
          <a:stretch/>
        </p:blipFill>
        <p:spPr>
          <a:xfrm>
            <a:off x="8410099" y="3979906"/>
            <a:ext cx="1041323" cy="1041323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83E86EAF-D8FA-4229-BD4A-CCAAF9A19D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19533" y="4241339"/>
            <a:ext cx="1803645" cy="659146"/>
          </a:xfrm>
        </p:spPr>
        <p:txBody>
          <a:bodyPr>
            <a:normAutofit/>
          </a:bodyPr>
          <a:lstStyle/>
          <a:p>
            <a:r>
              <a:rPr lang="bg-BG" sz="1000" dirty="0" smtClean="0"/>
              <a:t>Последователни часове по един и същи предмет</a:t>
            </a:r>
            <a:endParaRPr lang="en-US" sz="1000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xmlns="" id="{F5A71D41-5822-AC42-8C29-6AFDEB81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  <p:pic>
        <p:nvPicPr>
          <p:cNvPr id="15" name="Picture Placeholder 37" descr="Stopwatch">
            <a:extLst>
              <a:ext uri="{FF2B5EF4-FFF2-40B4-BE49-F238E27FC236}">
                <a16:creationId xmlns:a16="http://schemas.microsoft.com/office/drawing/2014/main" xmlns="" id="{75D52F23-4559-4B75-A901-51E47C8B31C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-38313" t="-38313" r="-38313" b="-38313"/>
          <a:stretch/>
        </p:blipFill>
        <p:spPr>
          <a:xfrm>
            <a:off x="5228170" y="890958"/>
            <a:ext cx="1041323" cy="1041323"/>
          </a:xfrm>
        </p:spPr>
      </p:pic>
      <p:sp>
        <p:nvSpPr>
          <p:cNvPr id="3" name="Oval 2"/>
          <p:cNvSpPr/>
          <p:nvPr/>
        </p:nvSpPr>
        <p:spPr>
          <a:xfrm>
            <a:off x="5022964" y="537447"/>
            <a:ext cx="1086884" cy="10450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7" name="Picture Placeholder 37" descr="Stopwatch">
            <a:extLst>
              <a:ext uri="{FF2B5EF4-FFF2-40B4-BE49-F238E27FC236}">
                <a16:creationId xmlns:a16="http://schemas.microsoft.com/office/drawing/2014/main" xmlns="" id="{75D52F23-4559-4B75-A901-51E47C8B31C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-38313" t="-38313" r="-38313" b="-38313"/>
          <a:stretch/>
        </p:blipFill>
        <p:spPr>
          <a:xfrm>
            <a:off x="5148348" y="653937"/>
            <a:ext cx="813912" cy="813912"/>
          </a:xfrm>
        </p:spPr>
      </p:pic>
      <p:sp>
        <p:nvSpPr>
          <p:cNvPr id="5" name="Oval 4"/>
          <p:cNvSpPr/>
          <p:nvPr/>
        </p:nvSpPr>
        <p:spPr>
          <a:xfrm>
            <a:off x="5105845" y="5289847"/>
            <a:ext cx="1011047" cy="987085"/>
          </a:xfrm>
          <a:prstGeom prst="ellipse">
            <a:avLst/>
          </a:prstGeom>
          <a:solidFill>
            <a:srgbClr val="D7B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Oval 6"/>
          <p:cNvSpPr/>
          <p:nvPr/>
        </p:nvSpPr>
        <p:spPr>
          <a:xfrm>
            <a:off x="8435345" y="549274"/>
            <a:ext cx="990830" cy="93040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/>
          <p:cNvSpPr/>
          <p:nvPr/>
        </p:nvSpPr>
        <p:spPr>
          <a:xfrm>
            <a:off x="8460592" y="5289847"/>
            <a:ext cx="990830" cy="98708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0" name="Picture Placeholder 39" descr="Share">
            <a:extLst>
              <a:ext uri="{FF2B5EF4-FFF2-40B4-BE49-F238E27FC236}">
                <a16:creationId xmlns:a16="http://schemas.microsoft.com/office/drawing/2014/main" xmlns="" id="{6DAD0805-FCC0-46BE-8281-FAE74450C71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 l="-41595" t="-41595" r="-41595" b="-41595"/>
          <a:stretch/>
        </p:blipFill>
        <p:spPr>
          <a:xfrm>
            <a:off x="8543197" y="556152"/>
            <a:ext cx="879856" cy="879856"/>
          </a:xfrm>
          <a:ln>
            <a:noFill/>
          </a:ln>
        </p:spPr>
      </p:pic>
      <p:pic>
        <p:nvPicPr>
          <p:cNvPr id="21" name="Picture Placeholder 43" descr="Open Book">
            <a:extLst>
              <a:ext uri="{FF2B5EF4-FFF2-40B4-BE49-F238E27FC236}">
                <a16:creationId xmlns:a16="http://schemas.microsoft.com/office/drawing/2014/main" xmlns="" id="{A09A9329-706D-48C2-B319-28C120B9368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 l="-36147" t="-41161" r="-46175" b="-41161"/>
          <a:stretch/>
        </p:blipFill>
        <p:spPr>
          <a:xfrm>
            <a:off x="8514829" y="5289846"/>
            <a:ext cx="936593" cy="936593"/>
          </a:xfrm>
        </p:spPr>
      </p:pic>
      <p:pic>
        <p:nvPicPr>
          <p:cNvPr id="22" name="Picture Placeholder 41" descr="Checkmark">
            <a:extLst>
              <a:ext uri="{FF2B5EF4-FFF2-40B4-BE49-F238E27FC236}">
                <a16:creationId xmlns:a16="http://schemas.microsoft.com/office/drawing/2014/main" xmlns="" id="{3A3B6454-5613-4DC3-8C16-A358C166055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 l="-46413" t="-50148" r="-53884" b="-50148"/>
          <a:stretch/>
        </p:blipFill>
        <p:spPr>
          <a:xfrm>
            <a:off x="5228170" y="5366695"/>
            <a:ext cx="853712" cy="853712"/>
          </a:xfrm>
        </p:spPr>
      </p:pic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DC64ADBA-9106-4F0D-B92F-73E23D3A267F}"/>
              </a:ext>
            </a:extLst>
          </p:cNvPr>
          <p:cNvSpPr txBox="1">
            <a:spLocks/>
          </p:cNvSpPr>
          <p:nvPr/>
        </p:nvSpPr>
        <p:spPr>
          <a:xfrm>
            <a:off x="6106351" y="679572"/>
            <a:ext cx="2021761" cy="756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bg-BG" sz="1000" dirty="0" smtClean="0"/>
              <a:t>Различно начало на учебните занятия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Различно време за междучасие</a:t>
            </a:r>
            <a:endParaRPr lang="en-US" sz="1000" dirty="0"/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xmlns="" id="{EFDEDC41-3977-462C-A56C-268F31CB5F74}"/>
              </a:ext>
            </a:extLst>
          </p:cNvPr>
          <p:cNvSpPr txBox="1">
            <a:spLocks/>
          </p:cNvSpPr>
          <p:nvPr/>
        </p:nvSpPr>
        <p:spPr>
          <a:xfrm>
            <a:off x="9423053" y="727961"/>
            <a:ext cx="1290770" cy="825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bg-BG" sz="1000" dirty="0" smtClean="0"/>
              <a:t>Сепарирани пространства</a:t>
            </a:r>
            <a:endParaRPr lang="en-US" sz="1000" dirty="0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xmlns="" id="{83E86EAF-D8FA-4229-BD4A-CCAAF9A19DD6}"/>
              </a:ext>
            </a:extLst>
          </p:cNvPr>
          <p:cNvSpPr txBox="1">
            <a:spLocks/>
          </p:cNvSpPr>
          <p:nvPr/>
        </p:nvSpPr>
        <p:spPr>
          <a:xfrm>
            <a:off x="9665233" y="5428569"/>
            <a:ext cx="1871589" cy="570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000" dirty="0" smtClean="0"/>
              <a:t>Избираеми часове в ОЕСР</a:t>
            </a:r>
            <a:endParaRPr lang="en-US" sz="1000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83E86EAF-D8FA-4229-BD4A-CCAAF9A19DD6}"/>
              </a:ext>
            </a:extLst>
          </p:cNvPr>
          <p:cNvSpPr txBox="1">
            <a:spLocks/>
          </p:cNvSpPr>
          <p:nvPr/>
        </p:nvSpPr>
        <p:spPr>
          <a:xfrm>
            <a:off x="9577237" y="2151272"/>
            <a:ext cx="1803645" cy="659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bg-BG" sz="1000" dirty="0" smtClean="0"/>
              <a:t>Ограничен брой учители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Един учител във випуска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86305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990602" y="1748812"/>
            <a:ext cx="4654311" cy="720000"/>
          </a:xfrm>
        </p:spPr>
        <p:txBody>
          <a:bodyPr>
            <a:normAutofit/>
          </a:bodyPr>
          <a:lstStyle/>
          <a:p>
            <a:r>
              <a:rPr lang="bg-BG" sz="900" dirty="0" smtClean="0"/>
              <a:t>ВХОД, КОРИДОРИ – дезинфектанти, температура, различни входове, „алеи“ на движението, отделни етажи, различно начало и различно време за междучасие, без достъп на външни хора, маски</a:t>
            </a:r>
            <a:endParaRPr lang="bg-BG" sz="9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990602" y="2561156"/>
            <a:ext cx="4654311" cy="720000"/>
          </a:xfrm>
        </p:spPr>
        <p:txBody>
          <a:bodyPr>
            <a:normAutofit fontScale="77500" lnSpcReduction="20000"/>
          </a:bodyPr>
          <a:lstStyle/>
          <a:p>
            <a:pPr lvl="0"/>
            <a:endParaRPr lang="bg-BG" sz="1000" dirty="0" smtClean="0"/>
          </a:p>
          <a:p>
            <a:pPr lvl="0"/>
            <a:r>
              <a:rPr lang="bg-BG" sz="1000" dirty="0" smtClean="0"/>
              <a:t>БЮФЕТ, СТОЛ – </a:t>
            </a:r>
            <a:r>
              <a:rPr lang="bg-BG" sz="1200" dirty="0" smtClean="0"/>
              <a:t>дезинфектанти, индивидуално </a:t>
            </a:r>
            <a:r>
              <a:rPr lang="bg-BG" sz="1200" dirty="0"/>
              <a:t>пакетирана </a:t>
            </a:r>
            <a:r>
              <a:rPr lang="bg-BG" sz="1200" dirty="0" smtClean="0"/>
              <a:t>храна, кетъринг, от количка </a:t>
            </a:r>
            <a:r>
              <a:rPr lang="bg-BG" sz="1200" dirty="0"/>
              <a:t>по класните </a:t>
            </a:r>
            <a:r>
              <a:rPr lang="bg-BG" sz="1200" dirty="0" smtClean="0"/>
              <a:t>стаи, различно време на междучасието, график за хранене…</a:t>
            </a:r>
            <a:endParaRPr lang="bg-BG" sz="1200" dirty="0"/>
          </a:p>
          <a:p>
            <a:endParaRPr lang="bg-BG" sz="1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990602" y="3373501"/>
            <a:ext cx="4654311" cy="720000"/>
          </a:xfrm>
        </p:spPr>
        <p:txBody>
          <a:bodyPr>
            <a:normAutofit/>
          </a:bodyPr>
          <a:lstStyle/>
          <a:p>
            <a:r>
              <a:rPr lang="bg-BG" sz="900" dirty="0" smtClean="0"/>
              <a:t>ФИЗКУЛТУРЕН САЛОН, КАБИНЕТИ – максимално дълго на открито или в изнесени класни стаи, честа дезинфекция, отделянето в различните части на салона, седмично разписание с двойки часове по предмет</a:t>
            </a:r>
            <a:endParaRPr lang="bg-BG" sz="9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990602" y="4185846"/>
            <a:ext cx="4654311" cy="720000"/>
          </a:xfrm>
        </p:spPr>
        <p:txBody>
          <a:bodyPr>
            <a:normAutofit/>
          </a:bodyPr>
          <a:lstStyle/>
          <a:p>
            <a:r>
              <a:rPr lang="bg-BG" sz="1000" dirty="0" smtClean="0"/>
              <a:t>БИБЛИОТЕКА – </a:t>
            </a:r>
            <a:r>
              <a:rPr lang="bg-BG" sz="900" dirty="0" smtClean="0"/>
              <a:t>ресурси с предварителна заявка, дезинфекция и маски</a:t>
            </a:r>
            <a:endParaRPr lang="bg-BG" sz="9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5990602" y="4998190"/>
            <a:ext cx="4654311" cy="720000"/>
          </a:xfrm>
        </p:spPr>
        <p:txBody>
          <a:bodyPr>
            <a:normAutofit/>
          </a:bodyPr>
          <a:lstStyle/>
          <a:p>
            <a:r>
              <a:rPr lang="bg-BG" sz="900" dirty="0" smtClean="0"/>
              <a:t>САНИТАРНИ ВЪЗЛИ – различно време на междучасията, честа дезинфекция</a:t>
            </a:r>
            <a:endParaRPr lang="bg-BG" sz="9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800" b="1" dirty="0" smtClean="0"/>
              <a:t>КРИТИЧНИ ПРОСТРАНСТВА</a:t>
            </a:r>
            <a:endParaRPr lang="bg-BG" sz="18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392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000" b="1" dirty="0"/>
              <a:t>МЕРКИ ЗА ИНТЕРВЕНЦИЯ</a:t>
            </a:r>
            <a:endParaRPr lang="bg-BG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756275" y="3785996"/>
            <a:ext cx="2410960" cy="1503455"/>
          </a:xfrm>
        </p:spPr>
        <p:txBody>
          <a:bodyPr/>
          <a:lstStyle/>
          <a:p>
            <a:r>
              <a:rPr lang="bg-BG" sz="1000" b="1" dirty="0" smtClean="0"/>
              <a:t>ПРОТОКОЛИ ПРИ СЪМНЕНИЕ ЗА ЗАБОЛЕЛИ</a:t>
            </a:r>
          </a:p>
          <a:p>
            <a:pPr marL="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800" dirty="0"/>
              <a:t>Уведомяване на РЗИ</a:t>
            </a:r>
          </a:p>
          <a:p>
            <a:pPr marL="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800" dirty="0"/>
              <a:t>Уведомяване на РУО</a:t>
            </a:r>
          </a:p>
          <a:p>
            <a:pPr marL="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800" dirty="0"/>
              <a:t>Уведомяване на </a:t>
            </a:r>
            <a:r>
              <a:rPr lang="bg-BG" sz="800" dirty="0" smtClean="0"/>
              <a:t>родителите</a:t>
            </a:r>
          </a:p>
          <a:p>
            <a:pPr marL="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800" dirty="0" smtClean="0"/>
              <a:t>Извеждане в помещение </a:t>
            </a:r>
            <a:r>
              <a:rPr lang="bg-BG" sz="800" dirty="0"/>
              <a:t>с видеонаблюдение за </a:t>
            </a:r>
            <a:r>
              <a:rPr lang="bg-BG" sz="800" dirty="0" smtClean="0"/>
              <a:t>изолиране</a:t>
            </a:r>
          </a:p>
          <a:p>
            <a:pPr marL="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800" b="1" dirty="0" smtClean="0"/>
              <a:t>…</a:t>
            </a:r>
            <a:endParaRPr lang="bg-BG" sz="8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8167234" y="3785996"/>
            <a:ext cx="3557596" cy="2537892"/>
          </a:xfrm>
        </p:spPr>
        <p:txBody>
          <a:bodyPr/>
          <a:lstStyle/>
          <a:p>
            <a:r>
              <a:rPr lang="bg-BG" sz="1000" b="1" dirty="0" smtClean="0"/>
              <a:t>ПОСЛЕДСТВИЯ</a:t>
            </a:r>
          </a:p>
          <a:p>
            <a:pPr algn="l"/>
            <a:r>
              <a:rPr lang="bg-BG" sz="800" dirty="0"/>
              <a:t>Доказано болен ученик в паралелка – тестове + преминаване на режим ОЕСР за три дни + дезинфекция на класната стая и критичните </a:t>
            </a:r>
            <a:r>
              <a:rPr lang="bg-BG" sz="800" dirty="0" smtClean="0"/>
              <a:t>пространства</a:t>
            </a:r>
          </a:p>
          <a:p>
            <a:pPr algn="l"/>
            <a:r>
              <a:rPr lang="bg-BG" sz="800" dirty="0"/>
              <a:t>Доказан клъстер от ученици (от </a:t>
            </a:r>
            <a:r>
              <a:rPr lang="bg-BG" sz="800" dirty="0" smtClean="0"/>
              <a:t>един випуск) </a:t>
            </a:r>
            <a:r>
              <a:rPr lang="bg-BG" sz="800" dirty="0"/>
              <a:t>– тестове + смесен режим, при който учениците под карантина участват в часовете онлайн или се организира синхронно обучение за групата от различни </a:t>
            </a:r>
            <a:r>
              <a:rPr lang="bg-BG" sz="800" dirty="0" smtClean="0"/>
              <a:t>паралелки</a:t>
            </a:r>
            <a:r>
              <a:rPr lang="bg-BG" sz="800" dirty="0"/>
              <a:t>+ дезинфекция на </a:t>
            </a:r>
            <a:r>
              <a:rPr lang="bg-BG" sz="800" dirty="0" smtClean="0"/>
              <a:t>стаите и </a:t>
            </a:r>
            <a:r>
              <a:rPr lang="bg-BG" sz="800" dirty="0"/>
              <a:t>критичните </a:t>
            </a:r>
            <a:r>
              <a:rPr lang="bg-BG" sz="800" dirty="0" smtClean="0"/>
              <a:t>пространства</a:t>
            </a:r>
          </a:p>
          <a:p>
            <a:pPr algn="l">
              <a:spcBef>
                <a:spcPts val="0"/>
              </a:spcBef>
            </a:pPr>
            <a:endParaRPr lang="bg-BG" sz="800" dirty="0" smtClean="0"/>
          </a:p>
          <a:p>
            <a:pPr algn="l">
              <a:spcBef>
                <a:spcPts val="0"/>
              </a:spcBef>
            </a:pPr>
            <a:r>
              <a:rPr lang="bg-BG" sz="800" dirty="0" smtClean="0"/>
              <a:t>Доказан </a:t>
            </a:r>
            <a:r>
              <a:rPr lang="bg-BG" sz="800" dirty="0"/>
              <a:t>клъстер от ученици (от цялото училище) – тестове + преминаване на режим ОЕСР за две седмици за всички </a:t>
            </a:r>
            <a:r>
              <a:rPr lang="bg-BG" sz="800" dirty="0" smtClean="0"/>
              <a:t>училището </a:t>
            </a:r>
            <a:r>
              <a:rPr lang="bg-BG" sz="800" dirty="0"/>
              <a:t>+ дезинфекция </a:t>
            </a:r>
            <a:r>
              <a:rPr lang="bg-BG" sz="800" dirty="0" smtClean="0"/>
              <a:t>училището и </a:t>
            </a:r>
            <a:r>
              <a:rPr lang="bg-BG" sz="800" dirty="0"/>
              <a:t>критичните </a:t>
            </a:r>
            <a:r>
              <a:rPr lang="bg-BG" sz="800" dirty="0" smtClean="0"/>
              <a:t>пространства</a:t>
            </a:r>
          </a:p>
          <a:p>
            <a:pPr algn="l">
              <a:spcBef>
                <a:spcPts val="0"/>
              </a:spcBef>
            </a:pPr>
            <a:endParaRPr lang="bg-BG" sz="800" dirty="0"/>
          </a:p>
          <a:p>
            <a:pPr algn="l">
              <a:spcBef>
                <a:spcPts val="0"/>
              </a:spcBef>
            </a:pPr>
            <a:r>
              <a:rPr lang="bg-BG" sz="800" dirty="0"/>
              <a:t>Доказано болен учител – заместващ </a:t>
            </a:r>
            <a:r>
              <a:rPr lang="bg-BG" sz="800" dirty="0" smtClean="0"/>
              <a:t>учител/друг </a:t>
            </a:r>
            <a:r>
              <a:rPr lang="bg-BG" sz="800" dirty="0"/>
              <a:t>учител поема часовете му, като е възможно да работи в два класа синхронно едновременно</a:t>
            </a:r>
          </a:p>
          <a:p>
            <a:pPr algn="l">
              <a:spcBef>
                <a:spcPts val="0"/>
              </a:spcBef>
            </a:pPr>
            <a:endParaRPr lang="bg-BG" sz="800" b="1" dirty="0"/>
          </a:p>
        </p:txBody>
      </p:sp>
      <p:pic>
        <p:nvPicPr>
          <p:cNvPr id="8" name="Picture Placeholder 13" descr="Pencil">
            <a:extLst>
              <a:ext uri="{FF2B5EF4-FFF2-40B4-BE49-F238E27FC236}">
                <a16:creationId xmlns:a16="http://schemas.microsoft.com/office/drawing/2014/main" xmlns="" id="{19E134B0-C7E0-44A0-BADA-93C2019D09F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6528987" y="2475966"/>
            <a:ext cx="760576" cy="760576"/>
          </a:xfrm>
        </p:spPr>
      </p:pic>
      <p:pic>
        <p:nvPicPr>
          <p:cNvPr id="9" name="Picture Placeholder 13" descr="House">
            <a:extLst>
              <a:ext uri="{FF2B5EF4-FFF2-40B4-BE49-F238E27FC236}">
                <a16:creationId xmlns:a16="http://schemas.microsoft.com/office/drawing/2014/main" xmlns="" id="{9B25FBAB-6696-4071-A181-E7F39B4AA1EF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8940883" y="2475966"/>
            <a:ext cx="784231" cy="784231"/>
          </a:xfr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0557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2400" b="1" dirty="0" smtClean="0"/>
              <a:t>МЕРКИ ЗА КОМПЕНСИРАНЕ</a:t>
            </a:r>
            <a:endParaRPr lang="bg-BG" sz="2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418460"/>
            <a:ext cx="4825157" cy="761302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bg-BG" sz="1600" b="1" dirty="0">
                <a:solidFill>
                  <a:srgbClr val="002060"/>
                </a:solidFill>
              </a:rPr>
              <a:t>АВТОМАТИЗЪМ ЗА ПРОДЪЛЖАВАНЕ НА </a:t>
            </a:r>
            <a:r>
              <a:rPr lang="bg-BG" sz="1600" b="1" dirty="0" smtClean="0">
                <a:solidFill>
                  <a:srgbClr val="002060"/>
                </a:solidFill>
              </a:rPr>
              <a:t>ОБУЧЕНИЕТО</a:t>
            </a:r>
            <a:r>
              <a:rPr lang="bg-BG" sz="1600" b="1" dirty="0" smtClean="0"/>
              <a:t> </a:t>
            </a:r>
            <a:endParaRPr lang="bg-BG" sz="1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bg-BG" sz="1200" dirty="0" smtClean="0"/>
              <a:t>Отделна паралелка продължава в ОЕСР</a:t>
            </a:r>
          </a:p>
          <a:p>
            <a:pPr>
              <a:spcBef>
                <a:spcPts val="0"/>
              </a:spcBef>
            </a:pPr>
            <a:r>
              <a:rPr lang="bg-BG" sz="1000" dirty="0"/>
              <a:t>по утвърденото седмично разписание </a:t>
            </a:r>
            <a:r>
              <a:rPr lang="bg-BG" sz="1000" dirty="0" smtClean="0"/>
              <a:t>по предметите, по които е възможно и целесъобразно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При синхронно ОЕСР- с отсъствия и оценки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При асинхронно ОЕСР – без отсъствия, но с отчитане на ангажираността</a:t>
            </a:r>
          </a:p>
          <a:p>
            <a:pPr>
              <a:spcBef>
                <a:spcPts val="0"/>
              </a:spcBef>
            </a:pPr>
            <a:r>
              <a:rPr lang="bg-BG" sz="1000" dirty="0" smtClean="0"/>
              <a:t>При невъзможност за ОЕСР - </a:t>
            </a:r>
            <a:r>
              <a:rPr lang="bg-BG" sz="1000" dirty="0"/>
              <a:t>чрез поставяне на задачи за самостоятелна работа за времето на прекъсването</a:t>
            </a:r>
            <a:endParaRPr lang="bg-BG" sz="1000" dirty="0" smtClean="0"/>
          </a:p>
          <a:p>
            <a:pPr marL="0" indent="0">
              <a:buNone/>
            </a:pPr>
            <a:r>
              <a:rPr lang="bg-BG" sz="1200" dirty="0" smtClean="0"/>
              <a:t>Цялото училище продължава в ОЕСР</a:t>
            </a:r>
          </a:p>
          <a:p>
            <a:pPr>
              <a:spcBef>
                <a:spcPts val="0"/>
              </a:spcBef>
            </a:pPr>
            <a:r>
              <a:rPr lang="bg-BG" sz="1000" dirty="0"/>
              <a:t>по </a:t>
            </a:r>
            <a:r>
              <a:rPr lang="bg-BG" sz="1000" dirty="0" smtClean="0"/>
              <a:t>утвърденото/друго </a:t>
            </a:r>
            <a:r>
              <a:rPr lang="bg-BG" sz="1000" dirty="0"/>
              <a:t>седмично разписание по предметите, по които е възможно и целесъобразно</a:t>
            </a:r>
          </a:p>
          <a:p>
            <a:pPr>
              <a:spcBef>
                <a:spcPts val="0"/>
              </a:spcBef>
            </a:pPr>
            <a:r>
              <a:rPr lang="bg-BG" sz="1000" dirty="0"/>
              <a:t>При синхронно ОЕСР- с отсъствия и оценки</a:t>
            </a:r>
          </a:p>
          <a:p>
            <a:pPr>
              <a:spcBef>
                <a:spcPts val="0"/>
              </a:spcBef>
            </a:pPr>
            <a:r>
              <a:rPr lang="bg-BG" sz="1000" dirty="0"/>
              <a:t>При асинхронно ОЕСР – без отсъствия, но с отчитане на ангажираността</a:t>
            </a:r>
          </a:p>
          <a:p>
            <a:pPr>
              <a:spcBef>
                <a:spcPts val="0"/>
              </a:spcBef>
            </a:pPr>
            <a:r>
              <a:rPr lang="bg-BG" sz="1000" dirty="0"/>
              <a:t>При невъзможност за ОЕСР - чрез поставяне на задачи за самостоятелна работа за времето на </a:t>
            </a:r>
            <a:r>
              <a:rPr lang="bg-BG" sz="1000" dirty="0" smtClean="0"/>
              <a:t>прекъсването</a:t>
            </a:r>
            <a:r>
              <a:rPr lang="en-US" sz="1000" dirty="0" smtClean="0"/>
              <a:t>*</a:t>
            </a:r>
            <a:endParaRPr lang="bg-BG" sz="1000" dirty="0"/>
          </a:p>
          <a:p>
            <a:pPr marL="0" indent="0">
              <a:buNone/>
            </a:pPr>
            <a:endParaRPr lang="bg-BG" sz="1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0" y="2452643"/>
            <a:ext cx="4825159" cy="69293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sz="1600" b="1" dirty="0">
                <a:solidFill>
                  <a:srgbClr val="C00000"/>
                </a:solidFill>
              </a:rPr>
              <a:t>АВТОМАТИЗЪМ НА ОБРАТНОТО ВРЪЩАНЕ В </a:t>
            </a:r>
            <a:r>
              <a:rPr lang="bg-BG" sz="1600" b="1" dirty="0" smtClean="0">
                <a:solidFill>
                  <a:srgbClr val="C00000"/>
                </a:solidFill>
              </a:rPr>
              <a:t>УЧИЛИЩЕ </a:t>
            </a:r>
            <a:endParaRPr lang="bg-BG" sz="1600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0"/>
            <a:r>
              <a:rPr lang="bg-BG" sz="1200" dirty="0"/>
              <a:t>Едновременно за всички ученици при карантина на една отделна паралелка след изтичането на карантината</a:t>
            </a:r>
          </a:p>
          <a:p>
            <a:pPr lvl="0"/>
            <a:endParaRPr lang="en-US" sz="1200" dirty="0" smtClean="0"/>
          </a:p>
          <a:p>
            <a:pPr lvl="0"/>
            <a:endParaRPr lang="en-US" sz="1200" dirty="0"/>
          </a:p>
          <a:p>
            <a:pPr lvl="0"/>
            <a:endParaRPr lang="en-US" sz="1200" dirty="0" smtClean="0"/>
          </a:p>
          <a:p>
            <a:pPr lvl="0"/>
            <a:r>
              <a:rPr lang="bg-BG" sz="1200" dirty="0" smtClean="0"/>
              <a:t>Постъпателно връщане на учениците, </a:t>
            </a:r>
            <a:r>
              <a:rPr lang="bg-BG" sz="1200" dirty="0"/>
              <a:t>като приоритетно се </a:t>
            </a:r>
            <a:r>
              <a:rPr lang="bg-BG" sz="1200" dirty="0" smtClean="0"/>
              <a:t>връщат учениците от </a:t>
            </a:r>
            <a:r>
              <a:rPr lang="bg-BG" sz="1200" dirty="0"/>
              <a:t>начален етап</a:t>
            </a:r>
            <a:r>
              <a:rPr lang="bg-BG" sz="1200" dirty="0" smtClean="0"/>
              <a:t>, в </a:t>
            </a:r>
            <a:r>
              <a:rPr lang="bg-BG" sz="1200" dirty="0"/>
              <a:t>7. клас и </a:t>
            </a:r>
            <a:r>
              <a:rPr lang="bg-BG" sz="1200" dirty="0" smtClean="0"/>
              <a:t>в 8</a:t>
            </a:r>
            <a:r>
              <a:rPr lang="bg-BG" sz="1200" dirty="0"/>
              <a:t>. клас с интензивно изучаване на чужд език</a:t>
            </a:r>
          </a:p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7275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52540" y="290557"/>
            <a:ext cx="893725" cy="772859"/>
          </a:xfrm>
        </p:spPr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37" y="2013798"/>
            <a:ext cx="3652880" cy="268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14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0</TotalTime>
  <Words>654</Words>
  <Application>Microsoft Office PowerPoint</Application>
  <PresentationFormat>По избор</PresentationFormat>
  <Paragraphs>100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Ion Boardroom</vt:lpstr>
      <vt:lpstr>РАМКА  ЗА РАБОТА В УЧИЛИЩНОТО ОБРАЗОВАНИЕ  ПРЕЗ УЧЕБНАТА 2020-2021 ГОДИНА В УСЛОВИЯТА НА COVID-19</vt:lpstr>
      <vt:lpstr>МЕРКИ ЗА ОРГАНИЗАЦИЯ</vt:lpstr>
      <vt:lpstr>МЕРКИ ЗА ПРЕВЕНЦИЯ</vt:lpstr>
      <vt:lpstr>КРИТИЧНИ ПРОСТРАНСТВА</vt:lpstr>
      <vt:lpstr>МЕРКИ ЗА ИНТЕРВЕНЦИЯ</vt:lpstr>
      <vt:lpstr>МЕРКИ ЗА КОМПЕНСИРАНЕ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2020-07-15T08:21:03Z</dcterms:created>
  <dcterms:modified xsi:type="dcterms:W3CDTF">2020-07-17T16:55:49Z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