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2"/>
  </p:notesMasterIdLst>
  <p:sldIdLst>
    <p:sldId id="633" r:id="rId3"/>
    <p:sldId id="623" r:id="rId4"/>
    <p:sldId id="577" r:id="rId5"/>
    <p:sldId id="584" r:id="rId6"/>
    <p:sldId id="604" r:id="rId7"/>
    <p:sldId id="619" r:id="rId8"/>
    <p:sldId id="620" r:id="rId9"/>
    <p:sldId id="621" r:id="rId10"/>
    <p:sldId id="622" r:id="rId11"/>
    <p:sldId id="626" r:id="rId12"/>
    <p:sldId id="337" r:id="rId13"/>
    <p:sldId id="625" r:id="rId14"/>
    <p:sldId id="629" r:id="rId15"/>
    <p:sldId id="333" r:id="rId16"/>
    <p:sldId id="630" r:id="rId17"/>
    <p:sldId id="616" r:id="rId18"/>
    <p:sldId id="617" r:id="rId19"/>
    <p:sldId id="618" r:id="rId20"/>
    <p:sldId id="631" r:id="rId21"/>
  </p:sldIdLst>
  <p:sldSz cx="12192000" cy="6858000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8A06"/>
    <a:srgbClr val="90A915"/>
    <a:srgbClr val="BED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726"/>
  </p:normalViewPr>
  <p:slideViewPr>
    <p:cSldViewPr snapToGrid="0">
      <p:cViewPr varScale="1">
        <p:scale>
          <a:sx n="67" d="100"/>
          <a:sy n="67" d="100"/>
        </p:scale>
        <p:origin x="5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bg-BG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Характеристика по пол</a:t>
            </a:r>
          </a:p>
        </c:rich>
      </c:tx>
      <c:layout>
        <c:manualLayout>
          <c:xMode val="edge"/>
          <c:yMode val="edge"/>
          <c:x val="0.15328123510790115"/>
          <c:y val="3.2630266643545916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olidFill>
              <a:schemeClr val="accent5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EF05-496B-942C-F46EBDE25337}"/>
              </c:ext>
            </c:extLst>
          </c:dPt>
          <c:dPt>
            <c:idx val="1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EF05-496B-942C-F46EBDE25337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Book Antiqua" panose="02040602050305030304" pitchFamily="18" charset="0"/>
                        <a:ea typeface="+mn-ea"/>
                        <a:cs typeface="+mn-cs"/>
                      </a:defRPr>
                    </a:pPr>
                    <a:fld id="{7F3D26A9-344A-4247-AB8C-1CA103C25C84}" type="CATEGORYNAME">
                      <a:rPr lang="ru-RU" sz="1600">
                        <a:latin typeface="Book Antiqua" panose="02040602050305030304" pitchFamily="18" charset="0"/>
                      </a:rPr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defRPr>
                      </a:pPr>
                      <a:t>[ИМЕ НА КАТЕГОРИЯТА]</a:t>
                    </a:fld>
                    <a:r>
                      <a:rPr lang="ru-RU" sz="1600" baseline="0" dirty="0">
                        <a:latin typeface="Book Antiqua" panose="02040602050305030304" pitchFamily="18" charset="0"/>
                      </a:rPr>
                      <a:t>
</a:t>
                    </a:r>
                    <a:fld id="{060E1868-FF44-4993-93A5-0E47009C42C9}" type="PERCENTAGE">
                      <a:rPr lang="ru-RU" sz="1600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sz="1600" baseline="0" dirty="0">
                      <a:latin typeface="Book Antiqua" panose="0204060205030503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05-496B-942C-F46EBDE25337}"/>
                </c:ext>
              </c:extLst>
            </c:dLbl>
            <c:dLbl>
              <c:idx val="1"/>
              <c:layout>
                <c:manualLayout>
                  <c:x val="0.17439420777665096"/>
                  <c:y val="0.205820366505681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lt1"/>
                        </a:solidFill>
                        <a:latin typeface="Book Antiqua" panose="02040602050305030304" pitchFamily="18" charset="0"/>
                        <a:ea typeface="+mn-ea"/>
                        <a:cs typeface="+mn-cs"/>
                      </a:defRPr>
                    </a:pPr>
                    <a:fld id="{14A20682-A56D-498F-8C5B-4614CD92E471}" type="CATEGORYNAME">
                      <a:rPr lang="ru-RU"/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defRPr>
                      </a:pPr>
                      <a:t>[ИМЕ НА КАТЕГОРИЯТА]</a:t>
                    </a:fld>
                    <a:r>
                      <a:rPr lang="ru-RU" baseline="0" dirty="0"/>
                      <a:t>
</a:t>
                    </a:r>
                    <a:fld id="{F8825DC4-170E-42ED-91A8-E78BFC0366C6}" type="PERCENTAGE">
                      <a:rPr lang="ru-RU" baseline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600" b="1" i="0" u="none" strike="noStrike" kern="1200" baseline="0">
                          <a:solidFill>
                            <a:schemeClr val="lt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384000351880939"/>
                      <c:h val="0.217218873056849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05-496B-942C-F46EBDE253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Book Antiqua" panose="02040602050305030304" pitchFamily="18" charset="0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Sheet1!$G$2:$H$2</c:f>
              <c:strCache>
                <c:ptCount val="2"/>
                <c:pt idx="0">
                  <c:v>От общия брой жени</c:v>
                </c:pt>
                <c:pt idx="1">
                  <c:v>От общия брой мъже</c:v>
                </c:pt>
              </c:strCache>
            </c:strRef>
          </c:cat>
          <c:val>
            <c:numRef>
              <c:f>Sheet1!$G$3:$H$3</c:f>
              <c:numCache>
                <c:formatCode>General</c:formatCode>
                <c:ptCount val="2"/>
                <c:pt idx="0">
                  <c:v>78956</c:v>
                </c:pt>
                <c:pt idx="1">
                  <c:v>12413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05-496B-942C-F46EBDE2533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effectLst/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Възрастова характеристика</a:t>
            </a:r>
          </a:p>
        </c:rich>
      </c:tx>
      <c:layout>
        <c:manualLayout>
          <c:xMode val="edge"/>
          <c:yMode val="edge"/>
          <c:x val="0.17599406429641079"/>
          <c:y val="2.7944258766215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rgbClr val="002060"/>
              </a:solidFill>
              <a:effectLst/>
              <a:latin typeface="Book Antiqua" panose="02040602050305030304" pitchFamily="18" charset="0"/>
              <a:ea typeface="+mn-ea"/>
              <a:cs typeface="+mn-cs"/>
            </a:defRPr>
          </a:pPr>
          <a:endParaRPr lang="bg-BG"/>
        </a:p>
      </c:txPr>
    </c:title>
    <c:autoTitleDeleted val="0"/>
    <c:plotArea>
      <c:layout>
        <c:manualLayout>
          <c:layoutTarget val="inner"/>
          <c:xMode val="edge"/>
          <c:yMode val="edge"/>
          <c:x val="3.4339024453626465E-2"/>
          <c:y val="0.17739808153477218"/>
          <c:w val="0.95462046204620465"/>
          <c:h val="0.612030297022224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111471113696933E-3"/>
                  <c:y val="-1.2678668611084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2705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69B-4D2B-8B59-A1C592A86787}"/>
                </c:ext>
              </c:extLst>
            </c:dLbl>
            <c:dLbl>
              <c:idx val="1"/>
              <c:layout>
                <c:manualLayout>
                  <c:x val="0"/>
                  <c:y val="-3.0724239506032969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5176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69B-4D2B-8B59-A1C592A86787}"/>
                </c:ext>
              </c:extLst>
            </c:dLbl>
            <c:dLbl>
              <c:idx val="2"/>
              <c:layout>
                <c:manualLayout>
                  <c:x val="-1.9171779141104646E-3"/>
                  <c:y val="2.9227798863271036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7457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69B-4D2B-8B59-A1C592A86787}"/>
                </c:ext>
              </c:extLst>
            </c:dLbl>
            <c:dLbl>
              <c:idx val="3"/>
              <c:layout>
                <c:manualLayout>
                  <c:x val="0"/>
                  <c:y val="-1.206522970599898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i="0" u="none" strike="noStrike" baseline="0" dirty="0">
                        <a:solidFill>
                          <a:srgbClr val="002060"/>
                        </a:solidFill>
                        <a:effectLst/>
                      </a:rPr>
                      <a:t>10128</a:t>
                    </a:r>
                    <a:r>
                      <a:rPr lang="en-US" sz="1800" b="1" i="0" u="none" strike="noStrike" baseline="0" dirty="0">
                        <a:solidFill>
                          <a:srgbClr val="002060"/>
                        </a:solidFill>
                      </a:rPr>
                      <a:t> 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69B-4D2B-8B59-A1C592A86787}"/>
                </c:ext>
              </c:extLst>
            </c:dLbl>
            <c:dLbl>
              <c:idx val="4"/>
              <c:layout>
                <c:manualLayout>
                  <c:x val="0"/>
                  <c:y val="-9.0676277875337517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11049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69B-4D2B-8B59-A1C592A86787}"/>
                </c:ext>
              </c:extLst>
            </c:dLbl>
            <c:dLbl>
              <c:idx val="5"/>
              <c:layout>
                <c:manualLayout>
                  <c:x val="-7.029571145532511E-17"/>
                  <c:y val="-7.4822032138069071E-5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i="0" u="none" strike="noStrike" baseline="0" dirty="0">
                        <a:solidFill>
                          <a:srgbClr val="002060"/>
                        </a:solidFill>
                        <a:effectLst/>
                      </a:rPr>
                      <a:t>14598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69B-4D2B-8B59-A1C592A86787}"/>
                </c:ext>
              </c:extLst>
            </c:dLbl>
            <c:dLbl>
              <c:idx val="6"/>
              <c:layout>
                <c:manualLayout>
                  <c:x val="1.9171779141103592E-3"/>
                  <c:y val="-9.0676277875337517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15196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69B-4D2B-8B59-A1C592A86787}"/>
                </c:ext>
              </c:extLst>
            </c:dLbl>
            <c:dLbl>
              <c:idx val="7"/>
              <c:layout>
                <c:manualLayout>
                  <c:x val="7.6687116564417178E-3"/>
                  <c:y val="-1.5062831624464236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15897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69B-4D2B-8B59-A1C592A86787}"/>
                </c:ext>
              </c:extLst>
            </c:dLbl>
            <c:dLbl>
              <c:idx val="8"/>
              <c:layout>
                <c:manualLayout>
                  <c:x val="3.8343558282207184E-3"/>
                  <c:y val="-2.405563737985989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10405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69B-4D2B-8B59-A1C592A86787}"/>
                </c:ext>
              </c:extLst>
            </c:dLbl>
            <c:dLbl>
              <c:idx val="9"/>
              <c:layout>
                <c:manualLayout>
                  <c:x val="0"/>
                  <c:y val="-1.8452010045506902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002060"/>
                        </a:solidFill>
                      </a:rPr>
                      <a:t>2959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69B-4D2B-8B59-A1C592A867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Sheet2!$D$3:$M$3</c:f>
              <c:strCache>
                <c:ptCount val="10"/>
                <c:pt idx="0">
                  <c:v>До 24 г.вкл.</c:v>
                </c:pt>
                <c:pt idx="1">
                  <c:v>25-29 г.вкл.</c:v>
                </c:pt>
                <c:pt idx="2">
                  <c:v>30-34 год. вкл.</c:v>
                </c:pt>
                <c:pt idx="3">
                  <c:v>35-39 год. вкл.</c:v>
                </c:pt>
                <c:pt idx="4">
                  <c:v>40-44 год. вкл.</c:v>
                </c:pt>
                <c:pt idx="5">
                  <c:v>45-49 год. вкл.</c:v>
                </c:pt>
                <c:pt idx="6">
                  <c:v> 50 -54 год. вкл.</c:v>
                </c:pt>
                <c:pt idx="7">
                  <c:v>55-59 год. вкл.</c:v>
                </c:pt>
                <c:pt idx="8">
                  <c:v> 60 -64 год. вкл.</c:v>
                </c:pt>
                <c:pt idx="9">
                  <c:v>над 65 год. вкл</c:v>
                </c:pt>
              </c:strCache>
            </c:strRef>
          </c:cat>
          <c:val>
            <c:numRef>
              <c:f>Sheet2!$D$4:$M$4</c:f>
              <c:numCache>
                <c:formatCode>General</c:formatCode>
                <c:ptCount val="10"/>
                <c:pt idx="0">
                  <c:v>1411</c:v>
                </c:pt>
                <c:pt idx="1">
                  <c:v>4586</c:v>
                </c:pt>
                <c:pt idx="2">
                  <c:v>7345</c:v>
                </c:pt>
                <c:pt idx="3">
                  <c:v>8641</c:v>
                </c:pt>
                <c:pt idx="4">
                  <c:v>10964</c:v>
                </c:pt>
                <c:pt idx="5">
                  <c:v>14796</c:v>
                </c:pt>
                <c:pt idx="6">
                  <c:v>15342</c:v>
                </c:pt>
                <c:pt idx="7">
                  <c:v>15435</c:v>
                </c:pt>
                <c:pt idx="8">
                  <c:v>10336</c:v>
                </c:pt>
                <c:pt idx="9">
                  <c:v>2511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A-4DA6-A183-0A0F61A0A3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176298047"/>
        <c:axId val="1176298879"/>
      </c:barChart>
      <c:catAx>
        <c:axId val="117629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2060"/>
                </a:solidFill>
                <a:effectLst/>
                <a:latin typeface="Book Antiqua" panose="02040602050305030304" pitchFamily="18" charset="0"/>
                <a:ea typeface="+mn-ea"/>
                <a:cs typeface="+mn-cs"/>
              </a:defRPr>
            </a:pPr>
            <a:endParaRPr lang="bg-BG"/>
          </a:p>
        </c:txPr>
        <c:crossAx val="1176298879"/>
        <c:crosses val="autoZero"/>
        <c:auto val="1"/>
        <c:lblAlgn val="ctr"/>
        <c:lblOffset val="100"/>
        <c:noMultiLvlLbl val="0"/>
      </c:catAx>
      <c:valAx>
        <c:axId val="11762988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629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990740740740741E-2"/>
          <c:y val="5.3467871817953573E-2"/>
          <c:w val="0.97453703703703709"/>
          <c:h val="0.53270725785216078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BEDF1B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1070375052675938E-3"/>
                  <c:y val="-5.2913926481188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1A-43FD-9F5F-E35FA5AF371A}"/>
                </c:ext>
              </c:extLst>
            </c:dLbl>
            <c:dLbl>
              <c:idx val="1"/>
              <c:layout>
                <c:manualLayout>
                  <c:x val="0"/>
                  <c:y val="-2.26773970633663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1A-43FD-9F5F-E35FA5AF371A}"/>
                </c:ext>
              </c:extLst>
            </c:dLbl>
            <c:dLbl>
              <c:idx val="2"/>
              <c:layout>
                <c:manualLayout>
                  <c:x val="8.5246891516259898E-3"/>
                  <c:y val="-2.5612515609317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1A-43FD-9F5F-E35FA5AF371A}"/>
                </c:ext>
              </c:extLst>
            </c:dLbl>
            <c:dLbl>
              <c:idx val="3"/>
              <c:layout>
                <c:manualLayout>
                  <c:x val="0"/>
                  <c:y val="-6.04730588356436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1A-43FD-9F5F-E35FA5AF371A}"/>
                </c:ext>
              </c:extLst>
            </c:dLbl>
            <c:dLbl>
              <c:idx val="4"/>
              <c:layout>
                <c:manualLayout>
                  <c:x val="2.1070375052675166E-3"/>
                  <c:y val="-6.80321911900990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1A-43FD-9F5F-E35FA5AF371A}"/>
                </c:ext>
              </c:extLst>
            </c:dLbl>
            <c:dLbl>
              <c:idx val="5"/>
              <c:layout>
                <c:manualLayout>
                  <c:x val="0"/>
                  <c:y val="-2.2677397063366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1A-43FD-9F5F-E35FA5AF371A}"/>
                </c:ext>
              </c:extLst>
            </c:dLbl>
            <c:dLbl>
              <c:idx val="6"/>
              <c:layout>
                <c:manualLayout>
                  <c:x val="2.1070375052675938E-3"/>
                  <c:y val="-3.02365294178218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1A-43FD-9F5F-E35FA5AF371A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36E-4ACD-AD0A-AA8BBEBF4AB4}"/>
                </c:ext>
              </c:extLst>
            </c:dLbl>
            <c:dLbl>
              <c:idx val="8"/>
              <c:layout>
                <c:manualLayout>
                  <c:x val="8.4281500210703752E-3"/>
                  <c:y val="-7.559132354455454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bg-BG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1A-43FD-9F5F-E35FA5AF3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0B05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Sheet2!$Q$3:$Y$3</c:f>
              <c:strCache>
                <c:ptCount val="9"/>
                <c:pt idx="0">
                  <c:v>До 4 год.вкл.</c:v>
                </c:pt>
                <c:pt idx="1">
                  <c:v>5-9 год.вкл.</c:v>
                </c:pt>
                <c:pt idx="2">
                  <c:v>10-14 год. вкл.</c:v>
                </c:pt>
                <c:pt idx="3">
                  <c:v>15-19 год. вкл</c:v>
                </c:pt>
                <c:pt idx="4">
                  <c:v>20-24 год. вкл.</c:v>
                </c:pt>
                <c:pt idx="5">
                  <c:v>25-29 год. вкл.</c:v>
                </c:pt>
                <c:pt idx="6">
                  <c:v> 30 -34 год. вкл.</c:v>
                </c:pt>
                <c:pt idx="7">
                  <c:v>35-39 год. вкл.</c:v>
                </c:pt>
                <c:pt idx="8">
                  <c:v>над 40 год. вкл</c:v>
                </c:pt>
              </c:strCache>
            </c:strRef>
          </c:cat>
          <c:val>
            <c:numRef>
              <c:f>Sheet2!$Q$4:$Y$4</c:f>
              <c:numCache>
                <c:formatCode>General</c:formatCode>
                <c:ptCount val="9"/>
                <c:pt idx="0">
                  <c:v>22433</c:v>
                </c:pt>
                <c:pt idx="1">
                  <c:v>15406</c:v>
                </c:pt>
                <c:pt idx="2">
                  <c:v>9680</c:v>
                </c:pt>
                <c:pt idx="3">
                  <c:v>7158</c:v>
                </c:pt>
                <c:pt idx="4">
                  <c:v>9140</c:v>
                </c:pt>
                <c:pt idx="5">
                  <c:v>9248</c:v>
                </c:pt>
                <c:pt idx="6">
                  <c:v>9419</c:v>
                </c:pt>
                <c:pt idx="7">
                  <c:v>7380</c:v>
                </c:pt>
                <c:pt idx="8">
                  <c:v>3787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1A-43FD-9F5F-E35FA5AF37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99158463"/>
        <c:axId val="1099158879"/>
        <c:axId val="0"/>
      </c:bar3DChart>
      <c:catAx>
        <c:axId val="1099158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bg-BG"/>
          </a:p>
        </c:txPr>
        <c:crossAx val="1099158879"/>
        <c:crosses val="autoZero"/>
        <c:auto val="1"/>
        <c:lblAlgn val="ctr"/>
        <c:lblOffset val="100"/>
        <c:noMultiLvlLbl val="0"/>
      </c:catAx>
      <c:valAx>
        <c:axId val="1099158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9915846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none" spc="50" normalizeH="0" baseline="0">
                <a:solidFill>
                  <a:schemeClr val="tx1"/>
                </a:solidFill>
                <a:latin typeface="Book Antiqua" panose="02040602050305030304" pitchFamily="18" charset="0"/>
                <a:ea typeface="+mj-ea"/>
                <a:cs typeface="+mj-cs"/>
              </a:defRPr>
            </a:pP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Брой педагогически специалисти назначени </a:t>
            </a:r>
          </a:p>
          <a:p>
            <a:pPr>
              <a:defRPr sz="2800" b="1">
                <a:solidFill>
                  <a:schemeClr val="tx1"/>
                </a:solidFill>
                <a:latin typeface="Book Antiqua" panose="02040602050305030304" pitchFamily="18" charset="0"/>
              </a:defRPr>
            </a:pP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до 35 години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none" spc="50" normalizeH="0" baseline="0">
              <a:solidFill>
                <a:schemeClr val="tx1"/>
              </a:solidFill>
              <a:latin typeface="Book Antiqua" panose="02040602050305030304" pitchFamily="18" charset="0"/>
              <a:ea typeface="+mj-ea"/>
              <a:cs typeface="+mj-cs"/>
            </a:defRPr>
          </a:pPr>
          <a:endParaRPr lang="bg-BG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78A0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4052462740599E-17"/>
                  <c:y val="-1.6887438903539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7D-40FC-89EF-31EA47CDA1E6}"/>
                </c:ext>
              </c:extLst>
            </c:dLbl>
            <c:dLbl>
              <c:idx val="1"/>
              <c:layout>
                <c:manualLayout>
                  <c:x val="-2.4884461152955869E-3"/>
                  <c:y val="-8.44371945176990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7D-40FC-89EF-31EA47CDA1E6}"/>
                </c:ext>
              </c:extLst>
            </c:dLbl>
            <c:dLbl>
              <c:idx val="2"/>
              <c:layout>
                <c:manualLayout>
                  <c:x val="-3.7326691729434713E-3"/>
                  <c:y val="4.22185972588495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7D-40FC-89EF-31EA47CDA1E6}"/>
                </c:ext>
              </c:extLst>
            </c:dLbl>
            <c:dLbl>
              <c:idx val="3"/>
              <c:layout>
                <c:manualLayout>
                  <c:x val="0"/>
                  <c:y val="-2.110929862942476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>
                        <a:solidFill>
                          <a:srgbClr val="C00000"/>
                        </a:solidFill>
                      </a:rPr>
                      <a:t>17395</a:t>
                    </a:r>
                    <a:endParaRPr lang="en-US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37D-40FC-89EF-31EA47CDA1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Лист1!$A$7:$A$10</c:f>
              <c:strCache>
                <c:ptCount val="4"/>
                <c:pt idx="0">
                  <c:v>2021/2022 г. </c:v>
                </c:pt>
                <c:pt idx="1">
                  <c:v>2022/2023 г. </c:v>
                </c:pt>
                <c:pt idx="2">
                  <c:v>2023/2024 г.</c:v>
                </c:pt>
                <c:pt idx="3">
                  <c:v>2024/2025 г.</c:v>
                </c:pt>
              </c:strCache>
            </c:strRef>
          </c:cat>
          <c:val>
            <c:numRef>
              <c:f>Лист1!$B$7:$B$10</c:f>
              <c:numCache>
                <c:formatCode>General</c:formatCode>
                <c:ptCount val="4"/>
                <c:pt idx="0">
                  <c:v>13358</c:v>
                </c:pt>
                <c:pt idx="1">
                  <c:v>13499</c:v>
                </c:pt>
                <c:pt idx="2">
                  <c:v>13921</c:v>
                </c:pt>
                <c:pt idx="3">
                  <c:v>15338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AB-48DA-BFA7-D3B70B471CC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176300959"/>
        <c:axId val="1176297631"/>
      </c:barChart>
      <c:catAx>
        <c:axId val="1176300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none" spc="20" normalizeH="0" baseline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endParaRPr lang="bg-BG"/>
          </a:p>
        </c:txPr>
        <c:crossAx val="1176297631"/>
        <c:crosses val="autoZero"/>
        <c:auto val="1"/>
        <c:lblAlgn val="ctr"/>
        <c:lblOffset val="100"/>
        <c:noMultiLvlLbl val="0"/>
      </c:catAx>
      <c:valAx>
        <c:axId val="117629763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76300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2">
          <a:lumMod val="20000"/>
          <a:lumOff val="80000"/>
        </a:schemeClr>
      </a:solidFill>
    </a:ln>
    <a:effectLst/>
  </c:spPr>
  <c:txPr>
    <a:bodyPr/>
    <a:lstStyle/>
    <a:p>
      <a:pPr>
        <a:defRPr>
          <a:solidFill>
            <a:srgbClr val="0070C0"/>
          </a:solidFill>
        </a:defRPr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  <a:ea typeface="+mn-ea"/>
                <a:cs typeface="+mn-cs"/>
              </a:defRPr>
            </a:pPr>
            <a:r>
              <a:rPr lang="bg-BG" sz="1600" b="1" dirty="0">
                <a:latin typeface="Book Antiqua" panose="02040602050305030304" pitchFamily="18" charset="0"/>
              </a:rPr>
              <a:t>Рейтингови</a:t>
            </a:r>
            <a:r>
              <a:rPr lang="bg-BG" sz="1600" b="1" baseline="0" dirty="0">
                <a:latin typeface="Book Antiqua" panose="02040602050305030304" pitchFamily="18" charset="0"/>
              </a:rPr>
              <a:t> резултати по средна оценка за организацията към 21.09.2025 г.</a:t>
            </a:r>
            <a:endParaRPr lang="bg-BG" sz="1600" b="1" dirty="0">
              <a:latin typeface="Book Antiqua" panose="0204060205030503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ook Antiqua" panose="02040602050305030304" pitchFamily="18" charset="0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Лист3!$G$3:$G$58</c:f>
              <c:strCache>
                <c:ptCount val="56"/>
                <c:pt idx="0">
                  <c:v>"Бонев Груп ЕООД "</c:v>
                </c:pt>
                <c:pt idx="1">
                  <c:v>"Академия за социално учене и развитие ЕООД"</c:v>
                </c:pt>
                <c:pt idx="2">
                  <c:v>"РААБЕ България ООД"</c:v>
                </c:pt>
                <c:pt idx="3">
                  <c:v>"Сдружение 'Образование без граници - БГ 2012'"</c:v>
                </c:pt>
                <c:pt idx="4">
                  <c:v>"Фондация 'Заедно в час'"</c:v>
                </c:pt>
                <c:pt idx="5">
                  <c:v>"Ню Едюкейшън Център ЕООД"</c:v>
                </c:pt>
                <c:pt idx="6">
                  <c:v>"'Юнивърсъл Скул' ЕООД"</c:v>
                </c:pt>
                <c:pt idx="7">
                  <c:v>"Сдружение 'Център за професионално обучение - Професия 21 век'"</c:v>
                </c:pt>
                <c:pt idx="8">
                  <c:v>"Европлам консулт ЕООД"</c:v>
                </c:pt>
                <c:pt idx="9">
                  <c:v>"РААБЕ България ЕООД"</c:v>
                </c:pt>
                <c:pt idx="10">
                  <c:v>"СНЦ \"Промяна в поколението\""</c:v>
                </c:pt>
                <c:pt idx="11">
                  <c:v>"Национална академия за киберсигурност ЕООД"</c:v>
                </c:pt>
                <c:pt idx="12">
                  <c:v>"'Мениджър Консулт' ЕООД"</c:v>
                </c:pt>
                <c:pt idx="13">
                  <c:v>"'ЕВРОКЛАС-КОНСУЛТ' ЕООД"</c:v>
                </c:pt>
                <c:pt idx="14">
                  <c:v>"Уча.се ЕООД"</c:v>
                </c:pt>
                <c:pt idx="15">
                  <c:v>"СНЦ 'Алианс за регионални и граждански инициативи'"</c:v>
                </c:pt>
                <c:pt idx="16">
                  <c:v>"'Орак Инженеринг' ЕООД"</c:v>
                </c:pt>
                <c:pt idx="17">
                  <c:v>"'Институт за управление на програми и проекти' ООД"</c:v>
                </c:pt>
                <c:pt idx="18">
                  <c:v>"'Матев-строй' ЕООД"</c:v>
                </c:pt>
                <c:pt idx="19">
                  <c:v>"'АПОЛИ 09' ЕООД"</c:v>
                </c:pt>
                <c:pt idx="20">
                  <c:v>"Сдружение \"Образование без раници\""</c:v>
                </c:pt>
                <c:pt idx="21">
                  <c:v>"Тийчърс Лаб ЕООД"</c:v>
                </c:pt>
                <c:pt idx="22">
                  <c:v>"Продивайн ЕООД"</c:v>
                </c:pt>
                <c:pt idx="23">
                  <c:v>"'Евротур МК' ЕООД"</c:v>
                </c:pt>
                <c:pt idx="24">
                  <c:v>"Гордън Груп България 2017 ЕООД"</c:v>
                </c:pt>
                <c:pt idx="25">
                  <c:v>"Изоблок ЕООД"</c:v>
                </c:pt>
                <c:pt idx="26">
                  <c:v>"ЧР 'Рефлекс' ЕООД"</c:v>
                </c:pt>
                <c:pt idx="27">
                  <c:v>"Сдружение 'Център за съвременно образование'"</c:v>
                </c:pt>
                <c:pt idx="28">
                  <c:v>"Център за творческо обучение ООД"</c:v>
                </c:pt>
                <c:pt idx="29">
                  <c:v>"Фондация Лъчезар Цоцорков"</c:v>
                </c:pt>
                <c:pt idx="30">
                  <c:v>"ИНТЕРАУЛА ЕООД"</c:v>
                </c:pt>
                <c:pt idx="31">
                  <c:v>"Център 'Щастие' ЕООД"</c:v>
                </c:pt>
                <c:pt idx="32">
                  <c:v>"ИНФОКОЛ ООД"</c:v>
                </c:pt>
                <c:pt idx="33">
                  <c:v>"Креативност ЕООД"</c:v>
                </c:pt>
                <c:pt idx="34">
                  <c:v>"Национален институт за образование и приобщаващи политики ЕООД"</c:v>
                </c:pt>
                <c:pt idx="35">
                  <c:v>"'Према 2010' ООД"</c:v>
                </c:pt>
                <c:pt idx="36">
                  <c:v>"Клет България ООД"</c:v>
                </c:pt>
                <c:pt idx="37">
                  <c:v>"Просвета София АД"</c:v>
                </c:pt>
                <c:pt idx="38">
                  <c:v>"КА Академи ЕООД"</c:v>
                </c:pt>
                <c:pt idx="39">
                  <c:v>"'Институт за човешки ресурси' ООД"</c:v>
                </c:pt>
                <c:pt idx="40">
                  <c:v>"Фондация за образование, спорт, изкуство 'Възможност'"</c:v>
                </c:pt>
                <c:pt idx="41">
                  <c:v>"Сдружение 'Федерация на научно-техническите съюзи в България'"</c:v>
                </c:pt>
                <c:pt idx="42">
                  <c:v>"Фондация 'Образование 5.0'"</c:v>
                </c:pt>
                <c:pt idx="43">
                  <c:v>"СНЦ 'Образование и технологии'"</c:v>
                </c:pt>
                <c:pt idx="44">
                  <c:v>"'Център за чужди езици и мениджмънт' ООД"</c:v>
                </c:pt>
                <c:pt idx="45">
                  <c:v>"Атеон Еоод"</c:v>
                </c:pt>
                <c:pt idx="46">
                  <c:v>"'ЕвроПро' -ЕООД"</c:v>
                </c:pt>
                <c:pt idx="47">
                  <c:v>"Образователен център \"Перспективи\" ЕООД"</c:v>
                </c:pt>
                <c:pt idx="48">
                  <c:v>"ПроАктивен Персонал ООД"</c:v>
                </c:pt>
                <c:pt idx="49">
                  <c:v>"Салватор ЕООД"</c:v>
                </c:pt>
                <c:pt idx="50">
                  <c:v>"Сдружение 'Конфедерация на независимите синдикати в България'"</c:v>
                </c:pt>
                <c:pt idx="51">
                  <c:v>"Сдружение на директорите в средното образование в Република България"</c:v>
                </c:pt>
                <c:pt idx="52">
                  <c:v>"Сдружение 'Синдикат на българските учители'"</c:v>
                </c:pt>
                <c:pt idx="53">
                  <c:v>"Фондация Джуниър Ачийвмънт България"</c:v>
                </c:pt>
                <c:pt idx="54">
                  <c:v>"Фондация 'Джуниър Ачийвмънт България'"</c:v>
                </c:pt>
                <c:pt idx="55">
                  <c:v>"'Център за опит и идеи Салве' ЕООД"</c:v>
                </c:pt>
              </c:strCache>
            </c:strRef>
          </c:cat>
          <c:val>
            <c:numRef>
              <c:f>Лист3!$H$3:$H$58</c:f>
              <c:numCache>
                <c:formatCode>General</c:formatCode>
                <c:ptCount val="56"/>
                <c:pt idx="0">
                  <c:v>6.4411764705882355</c:v>
                </c:pt>
                <c:pt idx="1">
                  <c:v>6.5</c:v>
                </c:pt>
                <c:pt idx="2">
                  <c:v>6.625</c:v>
                </c:pt>
                <c:pt idx="3">
                  <c:v>7</c:v>
                </c:pt>
                <c:pt idx="4">
                  <c:v>7.854166666666667</c:v>
                </c:pt>
                <c:pt idx="5">
                  <c:v>8.6686046511627914</c:v>
                </c:pt>
                <c:pt idx="6">
                  <c:v>9.0058139534883725</c:v>
                </c:pt>
                <c:pt idx="7">
                  <c:v>9.0845588235294112</c:v>
                </c:pt>
                <c:pt idx="8">
                  <c:v>9.125</c:v>
                </c:pt>
                <c:pt idx="9">
                  <c:v>9.125</c:v>
                </c:pt>
                <c:pt idx="10">
                  <c:v>9.1875</c:v>
                </c:pt>
                <c:pt idx="11">
                  <c:v>9.1904761904761898</c:v>
                </c:pt>
                <c:pt idx="12">
                  <c:v>9.2152777777777786</c:v>
                </c:pt>
                <c:pt idx="13">
                  <c:v>9.2367256637168147</c:v>
                </c:pt>
                <c:pt idx="14">
                  <c:v>9.25</c:v>
                </c:pt>
                <c:pt idx="15">
                  <c:v>9.2937499999999993</c:v>
                </c:pt>
                <c:pt idx="16">
                  <c:v>9.3406862745098032</c:v>
                </c:pt>
                <c:pt idx="17">
                  <c:v>9.35</c:v>
                </c:pt>
                <c:pt idx="18">
                  <c:v>9.3571428571428577</c:v>
                </c:pt>
                <c:pt idx="19">
                  <c:v>9.4041095890410951</c:v>
                </c:pt>
                <c:pt idx="20">
                  <c:v>9.46875</c:v>
                </c:pt>
                <c:pt idx="21">
                  <c:v>9.4827586206896548</c:v>
                </c:pt>
                <c:pt idx="22">
                  <c:v>9.5</c:v>
                </c:pt>
                <c:pt idx="23">
                  <c:v>9.5218749999999996</c:v>
                </c:pt>
                <c:pt idx="24">
                  <c:v>9.536363636363637</c:v>
                </c:pt>
                <c:pt idx="25">
                  <c:v>9.5416666666666661</c:v>
                </c:pt>
                <c:pt idx="26">
                  <c:v>9.5434782608695645</c:v>
                </c:pt>
                <c:pt idx="27">
                  <c:v>9.6166666666666671</c:v>
                </c:pt>
                <c:pt idx="28">
                  <c:v>9.625</c:v>
                </c:pt>
                <c:pt idx="29">
                  <c:v>9.6666666666666661</c:v>
                </c:pt>
                <c:pt idx="30">
                  <c:v>9.7407407407407405</c:v>
                </c:pt>
                <c:pt idx="31">
                  <c:v>9.747727272727273</c:v>
                </c:pt>
                <c:pt idx="32">
                  <c:v>9.7826086956521738</c:v>
                </c:pt>
                <c:pt idx="33">
                  <c:v>9.7985232067510548</c:v>
                </c:pt>
                <c:pt idx="34">
                  <c:v>9.8125</c:v>
                </c:pt>
                <c:pt idx="35">
                  <c:v>9.8125</c:v>
                </c:pt>
                <c:pt idx="36">
                  <c:v>9.8157894736842106</c:v>
                </c:pt>
                <c:pt idx="37">
                  <c:v>9.8597560975609753</c:v>
                </c:pt>
                <c:pt idx="38">
                  <c:v>9.875</c:v>
                </c:pt>
                <c:pt idx="39">
                  <c:v>9.8928571428571423</c:v>
                </c:pt>
                <c:pt idx="40">
                  <c:v>9.8958333333333339</c:v>
                </c:pt>
                <c:pt idx="41">
                  <c:v>9.9</c:v>
                </c:pt>
                <c:pt idx="42">
                  <c:v>9.931034482758621</c:v>
                </c:pt>
                <c:pt idx="43">
                  <c:v>9.943548387096774</c:v>
                </c:pt>
                <c:pt idx="44">
                  <c:v>9.9666666666666668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5-4149-8597-83C2E8769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2709311"/>
        <c:axId val="692709727"/>
      </c:barChart>
      <c:catAx>
        <c:axId val="6927093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692709727"/>
        <c:crosses val="autoZero"/>
        <c:auto val="1"/>
        <c:lblAlgn val="ctr"/>
        <c:lblOffset val="100"/>
        <c:noMultiLvlLbl val="0"/>
      </c:catAx>
      <c:valAx>
        <c:axId val="692709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692709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>
          <a:lumMod val="40000"/>
          <a:lumOff val="60000"/>
        </a:schemeClr>
      </a:solidFill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5790D8-2A7C-40BC-AEA4-9E3B06650706}" type="doc">
      <dgm:prSet loTypeId="urn:microsoft.com/office/officeart/2005/8/layout/architecture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FD1647-23AE-4972-A61A-D9BF092F007C}">
      <dgm:prSet phldrT="[Text]"/>
      <dgm:spPr/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Актуално състояние  </a:t>
          </a:r>
          <a:endParaRPr lang="en-US" b="1" dirty="0">
            <a:latin typeface="Book Antiqua" panose="02040602050305030304" pitchFamily="18" charset="0"/>
          </a:endParaRPr>
        </a:p>
      </dgm:t>
    </dgm:pt>
    <dgm:pt modelId="{8F67EC20-1532-4EB1-A716-34C2C896CB6F}" type="parTrans" cxnId="{359B828E-0863-4E0D-9ADB-0BAA837E8736}">
      <dgm:prSet/>
      <dgm:spPr/>
      <dgm:t>
        <a:bodyPr/>
        <a:lstStyle/>
        <a:p>
          <a:endParaRPr lang="en-US"/>
        </a:p>
      </dgm:t>
    </dgm:pt>
    <dgm:pt modelId="{BD36CA26-5591-447E-AB44-695C637DED45}" type="sibTrans" cxnId="{359B828E-0863-4E0D-9ADB-0BAA837E8736}">
      <dgm:prSet/>
      <dgm:spPr/>
      <dgm:t>
        <a:bodyPr/>
        <a:lstStyle/>
        <a:p>
          <a:endParaRPr lang="en-US"/>
        </a:p>
      </dgm:t>
    </dgm:pt>
    <dgm:pt modelId="{14F9ACEA-C68C-408B-8E9D-9F4DAAC90B87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rgbClr val="002060"/>
        </a:solidFill>
      </dgm:spPr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Актуализиране на системата за квалификация</a:t>
          </a:r>
          <a:endParaRPr lang="en-US" b="1" dirty="0">
            <a:latin typeface="Book Antiqua" panose="02040602050305030304" pitchFamily="18" charset="0"/>
          </a:endParaRPr>
        </a:p>
      </dgm:t>
    </dgm:pt>
    <dgm:pt modelId="{3C0409E9-354D-4150-BF64-ECF1884B9810}" type="parTrans" cxnId="{5202B259-98CE-4152-AD33-BCE0C8B3FAE5}">
      <dgm:prSet/>
      <dgm:spPr/>
      <dgm:t>
        <a:bodyPr/>
        <a:lstStyle/>
        <a:p>
          <a:endParaRPr lang="en-US"/>
        </a:p>
      </dgm:t>
    </dgm:pt>
    <dgm:pt modelId="{8A9511B8-BBF8-4103-B264-5B7FF4A2B5C8}" type="sibTrans" cxnId="{5202B259-98CE-4152-AD33-BCE0C8B3FAE5}">
      <dgm:prSet/>
      <dgm:spPr/>
      <dgm:t>
        <a:bodyPr/>
        <a:lstStyle/>
        <a:p>
          <a:endParaRPr lang="en-US"/>
        </a:p>
      </dgm:t>
    </dgm:pt>
    <dgm:pt modelId="{6072265E-0218-4647-9413-48A7EB377651}">
      <dgm:prSet phldrT="[Text]"/>
      <dgm:spPr/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Нива на квалификация</a:t>
          </a:r>
          <a:endParaRPr lang="en-US" b="1" dirty="0">
            <a:latin typeface="Book Antiqua" panose="02040602050305030304" pitchFamily="18" charset="0"/>
          </a:endParaRPr>
        </a:p>
      </dgm:t>
    </dgm:pt>
    <dgm:pt modelId="{18D0FC55-BE8F-4CFE-BEDE-203C8A9911F8}" type="parTrans" cxnId="{B6E6380E-92F2-4E8B-B474-7D9A114D1F3E}">
      <dgm:prSet/>
      <dgm:spPr/>
      <dgm:t>
        <a:bodyPr/>
        <a:lstStyle/>
        <a:p>
          <a:endParaRPr lang="en-US"/>
        </a:p>
      </dgm:t>
    </dgm:pt>
    <dgm:pt modelId="{9A597DA9-8015-48C6-88AF-E13632BDB347}" type="sibTrans" cxnId="{B6E6380E-92F2-4E8B-B474-7D9A114D1F3E}">
      <dgm:prSet/>
      <dgm:spPr/>
      <dgm:t>
        <a:bodyPr/>
        <a:lstStyle/>
        <a:p>
          <a:endParaRPr lang="en-US"/>
        </a:p>
      </dgm:t>
    </dgm:pt>
    <dgm:pt modelId="{F685D820-D899-430D-A29A-8DBDA4C2CC2A}">
      <dgm:prSet phldrT="[Text]"/>
      <dgm:spPr/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ПРИОРИТЕТИ</a:t>
          </a:r>
          <a:endParaRPr lang="en-US" b="1" dirty="0">
            <a:latin typeface="Book Antiqua" panose="02040602050305030304" pitchFamily="18" charset="0"/>
          </a:endParaRPr>
        </a:p>
      </dgm:t>
    </dgm:pt>
    <dgm:pt modelId="{7DC39B00-AB63-404A-AFAF-1E9D0F226F32}" type="parTrans" cxnId="{426E65AC-5D80-44FB-90FC-A9BC1F1D2F7F}">
      <dgm:prSet/>
      <dgm:spPr/>
      <dgm:t>
        <a:bodyPr/>
        <a:lstStyle/>
        <a:p>
          <a:endParaRPr lang="en-US"/>
        </a:p>
      </dgm:t>
    </dgm:pt>
    <dgm:pt modelId="{B4C6A7DB-133A-45D2-A977-0623ABB8BD8A}" type="sibTrans" cxnId="{426E65AC-5D80-44FB-90FC-A9BC1F1D2F7F}">
      <dgm:prSet/>
      <dgm:spPr/>
      <dgm:t>
        <a:bodyPr/>
        <a:lstStyle/>
        <a:p>
          <a:endParaRPr lang="en-US"/>
        </a:p>
      </dgm:t>
    </dgm:pt>
    <dgm:pt modelId="{468E1F37-EFD3-4EB8-9883-F55B484EF38B}">
      <dgm:prSet phldrT="[Text]"/>
      <dgm:spPr>
        <a:solidFill>
          <a:srgbClr val="00487E"/>
        </a:solidFill>
      </dgm:spPr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Педагогическо майсторство</a:t>
          </a:r>
          <a:endParaRPr lang="en-US" b="1" dirty="0">
            <a:latin typeface="Book Antiqua" panose="02040602050305030304" pitchFamily="18" charset="0"/>
          </a:endParaRPr>
        </a:p>
      </dgm:t>
    </dgm:pt>
    <dgm:pt modelId="{E5DDF4E3-4C1E-4E43-A79D-2A0038883304}" type="parTrans" cxnId="{B5513AB0-8765-4180-B9C2-5458113E7A5A}">
      <dgm:prSet/>
      <dgm:spPr/>
      <dgm:t>
        <a:bodyPr/>
        <a:lstStyle/>
        <a:p>
          <a:endParaRPr lang="en-US"/>
        </a:p>
      </dgm:t>
    </dgm:pt>
    <dgm:pt modelId="{E19DFA99-2720-4418-AF8E-A03D5D3ACCBA}" type="sibTrans" cxnId="{B5513AB0-8765-4180-B9C2-5458113E7A5A}">
      <dgm:prSet/>
      <dgm:spPr/>
      <dgm:t>
        <a:bodyPr/>
        <a:lstStyle/>
        <a:p>
          <a:endParaRPr lang="en-US"/>
        </a:p>
      </dgm:t>
    </dgm:pt>
    <dgm:pt modelId="{2EF25D10-7650-4E9A-BA65-B17E4CD724EB}">
      <dgm:prSet phldrT="[Text]"/>
      <dgm:spPr>
        <a:solidFill>
          <a:srgbClr val="00487E"/>
        </a:solidFill>
      </dgm:spPr>
      <dgm:t>
        <a:bodyPr/>
        <a:lstStyle/>
        <a:p>
          <a:r>
            <a:rPr lang="bg-BG" b="1" dirty="0">
              <a:latin typeface="Book Antiqua" panose="02040602050305030304" pitchFamily="18" charset="0"/>
            </a:rPr>
            <a:t>Мониторинг</a:t>
          </a:r>
          <a:r>
            <a:rPr lang="bg-BG" dirty="0"/>
            <a:t> </a:t>
          </a:r>
          <a:endParaRPr lang="en-US" dirty="0"/>
        </a:p>
      </dgm:t>
    </dgm:pt>
    <dgm:pt modelId="{FDEB0ECC-7C31-4BAD-B49C-42FA514C94FB}" type="parTrans" cxnId="{EF23BDC9-5949-48A2-A2CA-BBEC3DF524E7}">
      <dgm:prSet/>
      <dgm:spPr/>
      <dgm:t>
        <a:bodyPr/>
        <a:lstStyle/>
        <a:p>
          <a:endParaRPr lang="en-US"/>
        </a:p>
      </dgm:t>
    </dgm:pt>
    <dgm:pt modelId="{B890C679-96C7-4198-B2E2-771306168098}" type="sibTrans" cxnId="{EF23BDC9-5949-48A2-A2CA-BBEC3DF524E7}">
      <dgm:prSet/>
      <dgm:spPr/>
      <dgm:t>
        <a:bodyPr/>
        <a:lstStyle/>
        <a:p>
          <a:endParaRPr lang="en-US"/>
        </a:p>
      </dgm:t>
    </dgm:pt>
    <dgm:pt modelId="{86AC5E1D-6FD6-424E-AB06-ABAF05E95C23}" type="pres">
      <dgm:prSet presAssocID="{635790D8-2A7C-40BC-AEA4-9E3B066507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ACD3EA-D24B-44BE-A992-E70EB730942C}" type="pres">
      <dgm:prSet presAssocID="{DDFD1647-23AE-4972-A61A-D9BF092F007C}" presName="vertOne" presStyleCnt="0"/>
      <dgm:spPr/>
    </dgm:pt>
    <dgm:pt modelId="{AC116890-1C7C-4DBF-B992-8A2C4D28445E}" type="pres">
      <dgm:prSet presAssocID="{DDFD1647-23AE-4972-A61A-D9BF092F007C}" presName="txOne" presStyleLbl="node0" presStyleIdx="0" presStyleCnt="1" custScaleX="99621" custLinFactY="-200000" custLinFactNeighborX="-159" custLinFactNeighborY="-254711">
        <dgm:presLayoutVars>
          <dgm:chPref val="3"/>
        </dgm:presLayoutVars>
      </dgm:prSet>
      <dgm:spPr/>
    </dgm:pt>
    <dgm:pt modelId="{C13529EA-B43C-427B-AC82-8570CA414C75}" type="pres">
      <dgm:prSet presAssocID="{DDFD1647-23AE-4972-A61A-D9BF092F007C}" presName="parTransOne" presStyleCnt="0"/>
      <dgm:spPr/>
    </dgm:pt>
    <dgm:pt modelId="{FD419AB1-FB56-4FAA-9589-B71BDC1CE8DA}" type="pres">
      <dgm:prSet presAssocID="{DDFD1647-23AE-4972-A61A-D9BF092F007C}" presName="horzOne" presStyleCnt="0"/>
      <dgm:spPr/>
    </dgm:pt>
    <dgm:pt modelId="{003273F2-5E29-4AC2-9D79-FC3717727EA4}" type="pres">
      <dgm:prSet presAssocID="{14F9ACEA-C68C-408B-8E9D-9F4DAAC90B87}" presName="vertTwo" presStyleCnt="0"/>
      <dgm:spPr/>
    </dgm:pt>
    <dgm:pt modelId="{36DD3858-3AE8-474E-98FC-5E6942F5418C}" type="pres">
      <dgm:prSet presAssocID="{14F9ACEA-C68C-408B-8E9D-9F4DAAC90B87}" presName="txTwo" presStyleLbl="node2" presStyleIdx="0" presStyleCnt="2" custScaleX="100219" custLinFactY="78935" custLinFactNeighborX="-222" custLinFactNeighborY="100000">
        <dgm:presLayoutVars>
          <dgm:chPref val="3"/>
        </dgm:presLayoutVars>
      </dgm:prSet>
      <dgm:spPr/>
    </dgm:pt>
    <dgm:pt modelId="{89F335A5-CF68-4BD9-801D-0729EE9A89DC}" type="pres">
      <dgm:prSet presAssocID="{14F9ACEA-C68C-408B-8E9D-9F4DAAC90B87}" presName="parTransTwo" presStyleCnt="0"/>
      <dgm:spPr/>
    </dgm:pt>
    <dgm:pt modelId="{161CE708-D03D-4D77-8218-1D946DB2BB2B}" type="pres">
      <dgm:prSet presAssocID="{14F9ACEA-C68C-408B-8E9D-9F4DAAC90B87}" presName="horzTwo" presStyleCnt="0"/>
      <dgm:spPr/>
    </dgm:pt>
    <dgm:pt modelId="{0ABCE2CC-F1FF-41CA-BDA4-0B5973D45561}" type="pres">
      <dgm:prSet presAssocID="{6072265E-0218-4647-9413-48A7EB377651}" presName="vertThree" presStyleCnt="0"/>
      <dgm:spPr/>
    </dgm:pt>
    <dgm:pt modelId="{6F3AE409-D140-4941-BB05-A1D593F54561}" type="pres">
      <dgm:prSet presAssocID="{6072265E-0218-4647-9413-48A7EB377651}" presName="txThree" presStyleLbl="node3" presStyleIdx="0" presStyleCnt="3" custScaleX="106647" custLinFactNeighborX="-734" custLinFactNeighborY="98424">
        <dgm:presLayoutVars>
          <dgm:chPref val="3"/>
        </dgm:presLayoutVars>
      </dgm:prSet>
      <dgm:spPr/>
    </dgm:pt>
    <dgm:pt modelId="{F8BA5CC9-C43F-40C5-8FCE-E3284D4B4572}" type="pres">
      <dgm:prSet presAssocID="{6072265E-0218-4647-9413-48A7EB377651}" presName="horzThree" presStyleCnt="0"/>
      <dgm:spPr/>
    </dgm:pt>
    <dgm:pt modelId="{70B67034-54DE-4898-918E-0B0B37CE04D7}" type="pres">
      <dgm:prSet presAssocID="{9A597DA9-8015-48C6-88AF-E13632BDB347}" presName="sibSpaceThree" presStyleCnt="0"/>
      <dgm:spPr/>
    </dgm:pt>
    <dgm:pt modelId="{AC1A5816-BAF5-4978-91D6-0DFEB1ADBBB9}" type="pres">
      <dgm:prSet presAssocID="{F685D820-D899-430D-A29A-8DBDA4C2CC2A}" presName="vertThree" presStyleCnt="0"/>
      <dgm:spPr/>
    </dgm:pt>
    <dgm:pt modelId="{638ECBAD-68AF-495A-B2F5-53AB7EA19CEA}" type="pres">
      <dgm:prSet presAssocID="{F685D820-D899-430D-A29A-8DBDA4C2CC2A}" presName="txThree" presStyleLbl="node3" presStyleIdx="1" presStyleCnt="3" custScaleX="116952" custLinFactNeighborX="-738" custLinFactNeighborY="98373">
        <dgm:presLayoutVars>
          <dgm:chPref val="3"/>
        </dgm:presLayoutVars>
      </dgm:prSet>
      <dgm:spPr/>
    </dgm:pt>
    <dgm:pt modelId="{E1E1E672-AFBF-485E-98DD-FFBA5323006A}" type="pres">
      <dgm:prSet presAssocID="{F685D820-D899-430D-A29A-8DBDA4C2CC2A}" presName="horzThree" presStyleCnt="0"/>
      <dgm:spPr/>
    </dgm:pt>
    <dgm:pt modelId="{8201225E-1D13-4AED-8415-253854F063B2}" type="pres">
      <dgm:prSet presAssocID="{8A9511B8-BBF8-4103-B264-5B7FF4A2B5C8}" presName="sibSpaceTwo" presStyleCnt="0"/>
      <dgm:spPr/>
    </dgm:pt>
    <dgm:pt modelId="{B1B5B211-4FD5-4EB0-97A7-D32D60852470}" type="pres">
      <dgm:prSet presAssocID="{468E1F37-EFD3-4EB8-9883-F55B484EF38B}" presName="vertTwo" presStyleCnt="0"/>
      <dgm:spPr/>
    </dgm:pt>
    <dgm:pt modelId="{F8B2DE8E-E655-454B-A995-1A2847114DC2}" type="pres">
      <dgm:prSet presAssocID="{468E1F37-EFD3-4EB8-9883-F55B484EF38B}" presName="txTwo" presStyleLbl="node2" presStyleIdx="1" presStyleCnt="2" custScaleX="101487" custScaleY="103785" custLinFactY="81614" custLinFactNeighborX="-1782" custLinFactNeighborY="100000">
        <dgm:presLayoutVars>
          <dgm:chPref val="3"/>
        </dgm:presLayoutVars>
      </dgm:prSet>
      <dgm:spPr/>
    </dgm:pt>
    <dgm:pt modelId="{D66109ED-AAE1-4A25-86C4-65B101C88EBD}" type="pres">
      <dgm:prSet presAssocID="{468E1F37-EFD3-4EB8-9883-F55B484EF38B}" presName="parTransTwo" presStyleCnt="0"/>
      <dgm:spPr/>
    </dgm:pt>
    <dgm:pt modelId="{20843DD1-F914-49C4-BCFF-5207DEB74A3C}" type="pres">
      <dgm:prSet presAssocID="{468E1F37-EFD3-4EB8-9883-F55B484EF38B}" presName="horzTwo" presStyleCnt="0"/>
      <dgm:spPr/>
    </dgm:pt>
    <dgm:pt modelId="{3498AB60-87FC-4168-94C0-43E1BF24697A}" type="pres">
      <dgm:prSet presAssocID="{2EF25D10-7650-4E9A-BA65-B17E4CD724EB}" presName="vertThree" presStyleCnt="0"/>
      <dgm:spPr/>
    </dgm:pt>
    <dgm:pt modelId="{2D32190B-2690-4C0F-A717-E3CF806E2DDB}" type="pres">
      <dgm:prSet presAssocID="{2EF25D10-7650-4E9A-BA65-B17E4CD724EB}" presName="txThree" presStyleLbl="node3" presStyleIdx="2" presStyleCnt="3" custScaleX="112519" custScaleY="102563" custLinFactY="3751" custLinFactNeighborX="-2395" custLinFactNeighborY="100000">
        <dgm:presLayoutVars>
          <dgm:chPref val="3"/>
        </dgm:presLayoutVars>
      </dgm:prSet>
      <dgm:spPr/>
    </dgm:pt>
    <dgm:pt modelId="{0D1C9648-1D4E-4181-94DC-A4EA91BD8A2E}" type="pres">
      <dgm:prSet presAssocID="{2EF25D10-7650-4E9A-BA65-B17E4CD724EB}" presName="horzThree" presStyleCnt="0"/>
      <dgm:spPr/>
    </dgm:pt>
  </dgm:ptLst>
  <dgm:cxnLst>
    <dgm:cxn modelId="{304CF209-64EE-4D6E-8CC1-C0CFB4C5140A}" type="presOf" srcId="{F685D820-D899-430D-A29A-8DBDA4C2CC2A}" destId="{638ECBAD-68AF-495A-B2F5-53AB7EA19CEA}" srcOrd="0" destOrd="0" presId="urn:microsoft.com/office/officeart/2005/8/layout/architecture"/>
    <dgm:cxn modelId="{B6E6380E-92F2-4E8B-B474-7D9A114D1F3E}" srcId="{14F9ACEA-C68C-408B-8E9D-9F4DAAC90B87}" destId="{6072265E-0218-4647-9413-48A7EB377651}" srcOrd="0" destOrd="0" parTransId="{18D0FC55-BE8F-4CFE-BEDE-203C8A9911F8}" sibTransId="{9A597DA9-8015-48C6-88AF-E13632BDB347}"/>
    <dgm:cxn modelId="{C5FC3F25-1CB9-4C1F-8644-FD866826B80E}" type="presOf" srcId="{6072265E-0218-4647-9413-48A7EB377651}" destId="{6F3AE409-D140-4941-BB05-A1D593F54561}" srcOrd="0" destOrd="0" presId="urn:microsoft.com/office/officeart/2005/8/layout/architecture"/>
    <dgm:cxn modelId="{3BEDE72C-5094-44D5-8E57-27CF02F26054}" type="presOf" srcId="{DDFD1647-23AE-4972-A61A-D9BF092F007C}" destId="{AC116890-1C7C-4DBF-B992-8A2C4D28445E}" srcOrd="0" destOrd="0" presId="urn:microsoft.com/office/officeart/2005/8/layout/architecture"/>
    <dgm:cxn modelId="{5202B259-98CE-4152-AD33-BCE0C8B3FAE5}" srcId="{DDFD1647-23AE-4972-A61A-D9BF092F007C}" destId="{14F9ACEA-C68C-408B-8E9D-9F4DAAC90B87}" srcOrd="0" destOrd="0" parTransId="{3C0409E9-354D-4150-BF64-ECF1884B9810}" sibTransId="{8A9511B8-BBF8-4103-B264-5B7FF4A2B5C8}"/>
    <dgm:cxn modelId="{3065EE88-D526-45DD-852D-4587F95EA100}" type="presOf" srcId="{635790D8-2A7C-40BC-AEA4-9E3B06650706}" destId="{86AC5E1D-6FD6-424E-AB06-ABAF05E95C23}" srcOrd="0" destOrd="0" presId="urn:microsoft.com/office/officeart/2005/8/layout/architecture"/>
    <dgm:cxn modelId="{359B828E-0863-4E0D-9ADB-0BAA837E8736}" srcId="{635790D8-2A7C-40BC-AEA4-9E3B06650706}" destId="{DDFD1647-23AE-4972-A61A-D9BF092F007C}" srcOrd="0" destOrd="0" parTransId="{8F67EC20-1532-4EB1-A716-34C2C896CB6F}" sibTransId="{BD36CA26-5591-447E-AB44-695C637DED45}"/>
    <dgm:cxn modelId="{3723CF9A-75AE-49A8-A57F-F678CE799BB6}" type="presOf" srcId="{468E1F37-EFD3-4EB8-9883-F55B484EF38B}" destId="{F8B2DE8E-E655-454B-A995-1A2847114DC2}" srcOrd="0" destOrd="0" presId="urn:microsoft.com/office/officeart/2005/8/layout/architecture"/>
    <dgm:cxn modelId="{426E65AC-5D80-44FB-90FC-A9BC1F1D2F7F}" srcId="{14F9ACEA-C68C-408B-8E9D-9F4DAAC90B87}" destId="{F685D820-D899-430D-A29A-8DBDA4C2CC2A}" srcOrd="1" destOrd="0" parTransId="{7DC39B00-AB63-404A-AFAF-1E9D0F226F32}" sibTransId="{B4C6A7DB-133A-45D2-A977-0623ABB8BD8A}"/>
    <dgm:cxn modelId="{B5513AB0-8765-4180-B9C2-5458113E7A5A}" srcId="{DDFD1647-23AE-4972-A61A-D9BF092F007C}" destId="{468E1F37-EFD3-4EB8-9883-F55B484EF38B}" srcOrd="1" destOrd="0" parTransId="{E5DDF4E3-4C1E-4E43-A79D-2A0038883304}" sibTransId="{E19DFA99-2720-4418-AF8E-A03D5D3ACCBA}"/>
    <dgm:cxn modelId="{A2F50ABB-AE94-4765-8329-5F19B6EF079C}" type="presOf" srcId="{14F9ACEA-C68C-408B-8E9D-9F4DAAC90B87}" destId="{36DD3858-3AE8-474E-98FC-5E6942F5418C}" srcOrd="0" destOrd="0" presId="urn:microsoft.com/office/officeart/2005/8/layout/architecture"/>
    <dgm:cxn modelId="{EF23BDC9-5949-48A2-A2CA-BBEC3DF524E7}" srcId="{468E1F37-EFD3-4EB8-9883-F55B484EF38B}" destId="{2EF25D10-7650-4E9A-BA65-B17E4CD724EB}" srcOrd="0" destOrd="0" parTransId="{FDEB0ECC-7C31-4BAD-B49C-42FA514C94FB}" sibTransId="{B890C679-96C7-4198-B2E2-771306168098}"/>
    <dgm:cxn modelId="{8CCD1CE4-1335-4648-9127-DB802A08FCFD}" type="presOf" srcId="{2EF25D10-7650-4E9A-BA65-B17E4CD724EB}" destId="{2D32190B-2690-4C0F-A717-E3CF806E2DDB}" srcOrd="0" destOrd="0" presId="urn:microsoft.com/office/officeart/2005/8/layout/architecture"/>
    <dgm:cxn modelId="{496EC61F-11C3-49E9-9050-14CF29895DAB}" type="presParOf" srcId="{86AC5E1D-6FD6-424E-AB06-ABAF05E95C23}" destId="{16ACD3EA-D24B-44BE-A992-E70EB730942C}" srcOrd="0" destOrd="0" presId="urn:microsoft.com/office/officeart/2005/8/layout/architecture"/>
    <dgm:cxn modelId="{3C2B47A0-CE9B-46EB-AD93-CD17FC8375F2}" type="presParOf" srcId="{16ACD3EA-D24B-44BE-A992-E70EB730942C}" destId="{AC116890-1C7C-4DBF-B992-8A2C4D28445E}" srcOrd="0" destOrd="0" presId="urn:microsoft.com/office/officeart/2005/8/layout/architecture"/>
    <dgm:cxn modelId="{372B1BBB-4997-41F9-810F-044FDB3ED1AE}" type="presParOf" srcId="{16ACD3EA-D24B-44BE-A992-E70EB730942C}" destId="{C13529EA-B43C-427B-AC82-8570CA414C75}" srcOrd="1" destOrd="0" presId="urn:microsoft.com/office/officeart/2005/8/layout/architecture"/>
    <dgm:cxn modelId="{71AC2B99-A4B5-44D6-A407-3AFF2AE914B0}" type="presParOf" srcId="{16ACD3EA-D24B-44BE-A992-E70EB730942C}" destId="{FD419AB1-FB56-4FAA-9589-B71BDC1CE8DA}" srcOrd="2" destOrd="0" presId="urn:microsoft.com/office/officeart/2005/8/layout/architecture"/>
    <dgm:cxn modelId="{DB8A038A-1893-4499-85DE-63F40BE2E138}" type="presParOf" srcId="{FD419AB1-FB56-4FAA-9589-B71BDC1CE8DA}" destId="{003273F2-5E29-4AC2-9D79-FC3717727EA4}" srcOrd="0" destOrd="0" presId="urn:microsoft.com/office/officeart/2005/8/layout/architecture"/>
    <dgm:cxn modelId="{670B1078-ABD9-4F9B-B3F1-F09C8FECF611}" type="presParOf" srcId="{003273F2-5E29-4AC2-9D79-FC3717727EA4}" destId="{36DD3858-3AE8-474E-98FC-5E6942F5418C}" srcOrd="0" destOrd="0" presId="urn:microsoft.com/office/officeart/2005/8/layout/architecture"/>
    <dgm:cxn modelId="{C387B809-1DD4-4283-AA75-DE0931673A21}" type="presParOf" srcId="{003273F2-5E29-4AC2-9D79-FC3717727EA4}" destId="{89F335A5-CF68-4BD9-801D-0729EE9A89DC}" srcOrd="1" destOrd="0" presId="urn:microsoft.com/office/officeart/2005/8/layout/architecture"/>
    <dgm:cxn modelId="{92D06CF9-B680-4C72-A60C-A1DE63056013}" type="presParOf" srcId="{003273F2-5E29-4AC2-9D79-FC3717727EA4}" destId="{161CE708-D03D-4D77-8218-1D946DB2BB2B}" srcOrd="2" destOrd="0" presId="urn:microsoft.com/office/officeart/2005/8/layout/architecture"/>
    <dgm:cxn modelId="{F0C43613-543B-4FBB-8F51-B97520C38815}" type="presParOf" srcId="{161CE708-D03D-4D77-8218-1D946DB2BB2B}" destId="{0ABCE2CC-F1FF-41CA-BDA4-0B5973D45561}" srcOrd="0" destOrd="0" presId="urn:microsoft.com/office/officeart/2005/8/layout/architecture"/>
    <dgm:cxn modelId="{7AB3F1EF-F6F6-4A0B-B353-95E8EA56FCC8}" type="presParOf" srcId="{0ABCE2CC-F1FF-41CA-BDA4-0B5973D45561}" destId="{6F3AE409-D140-4941-BB05-A1D593F54561}" srcOrd="0" destOrd="0" presId="urn:microsoft.com/office/officeart/2005/8/layout/architecture"/>
    <dgm:cxn modelId="{9D5E4874-14B6-454E-AC24-EE175FC8961C}" type="presParOf" srcId="{0ABCE2CC-F1FF-41CA-BDA4-0B5973D45561}" destId="{F8BA5CC9-C43F-40C5-8FCE-E3284D4B4572}" srcOrd="1" destOrd="0" presId="urn:microsoft.com/office/officeart/2005/8/layout/architecture"/>
    <dgm:cxn modelId="{81EEEF38-2F2D-4252-886B-74EF569F4714}" type="presParOf" srcId="{161CE708-D03D-4D77-8218-1D946DB2BB2B}" destId="{70B67034-54DE-4898-918E-0B0B37CE04D7}" srcOrd="1" destOrd="0" presId="urn:microsoft.com/office/officeart/2005/8/layout/architecture"/>
    <dgm:cxn modelId="{ECF366F0-2D86-4D19-82F2-89A5BD206755}" type="presParOf" srcId="{161CE708-D03D-4D77-8218-1D946DB2BB2B}" destId="{AC1A5816-BAF5-4978-91D6-0DFEB1ADBBB9}" srcOrd="2" destOrd="0" presId="urn:microsoft.com/office/officeart/2005/8/layout/architecture"/>
    <dgm:cxn modelId="{B326DAC7-E71A-431C-B116-1883EA539366}" type="presParOf" srcId="{AC1A5816-BAF5-4978-91D6-0DFEB1ADBBB9}" destId="{638ECBAD-68AF-495A-B2F5-53AB7EA19CEA}" srcOrd="0" destOrd="0" presId="urn:microsoft.com/office/officeart/2005/8/layout/architecture"/>
    <dgm:cxn modelId="{9A64F19A-37E6-45BC-AD88-78EF3D22FC11}" type="presParOf" srcId="{AC1A5816-BAF5-4978-91D6-0DFEB1ADBBB9}" destId="{E1E1E672-AFBF-485E-98DD-FFBA5323006A}" srcOrd="1" destOrd="0" presId="urn:microsoft.com/office/officeart/2005/8/layout/architecture"/>
    <dgm:cxn modelId="{EE34E1C1-5D9D-4D45-8D6F-B9A8BEA6E444}" type="presParOf" srcId="{FD419AB1-FB56-4FAA-9589-B71BDC1CE8DA}" destId="{8201225E-1D13-4AED-8415-253854F063B2}" srcOrd="1" destOrd="0" presId="urn:microsoft.com/office/officeart/2005/8/layout/architecture"/>
    <dgm:cxn modelId="{37AC6CA6-3130-4D7F-87E7-7F4CB50E357D}" type="presParOf" srcId="{FD419AB1-FB56-4FAA-9589-B71BDC1CE8DA}" destId="{B1B5B211-4FD5-4EB0-97A7-D32D60852470}" srcOrd="2" destOrd="0" presId="urn:microsoft.com/office/officeart/2005/8/layout/architecture"/>
    <dgm:cxn modelId="{F5C65608-EF22-42FB-88FC-4731EA232980}" type="presParOf" srcId="{B1B5B211-4FD5-4EB0-97A7-D32D60852470}" destId="{F8B2DE8E-E655-454B-A995-1A2847114DC2}" srcOrd="0" destOrd="0" presId="urn:microsoft.com/office/officeart/2005/8/layout/architecture"/>
    <dgm:cxn modelId="{9D9BD1BC-2D44-4869-B5DA-3DDDC9B28EBC}" type="presParOf" srcId="{B1B5B211-4FD5-4EB0-97A7-D32D60852470}" destId="{D66109ED-AAE1-4A25-86C4-65B101C88EBD}" srcOrd="1" destOrd="0" presId="urn:microsoft.com/office/officeart/2005/8/layout/architecture"/>
    <dgm:cxn modelId="{89C58E73-017E-4159-8CFC-5109F6904D3D}" type="presParOf" srcId="{B1B5B211-4FD5-4EB0-97A7-D32D60852470}" destId="{20843DD1-F914-49C4-BCFF-5207DEB74A3C}" srcOrd="2" destOrd="0" presId="urn:microsoft.com/office/officeart/2005/8/layout/architecture"/>
    <dgm:cxn modelId="{7228DE10-5962-497D-B008-5EFC2A8CFDB0}" type="presParOf" srcId="{20843DD1-F914-49C4-BCFF-5207DEB74A3C}" destId="{3498AB60-87FC-4168-94C0-43E1BF24697A}" srcOrd="0" destOrd="0" presId="urn:microsoft.com/office/officeart/2005/8/layout/architecture"/>
    <dgm:cxn modelId="{BC2A691E-4194-4459-B3DB-00DE7B29A07E}" type="presParOf" srcId="{3498AB60-87FC-4168-94C0-43E1BF24697A}" destId="{2D32190B-2690-4C0F-A717-E3CF806E2DDB}" srcOrd="0" destOrd="0" presId="urn:microsoft.com/office/officeart/2005/8/layout/architecture"/>
    <dgm:cxn modelId="{0D841D8E-DE51-4837-AAF0-18C9EF7DAAF0}" type="presParOf" srcId="{3498AB60-87FC-4168-94C0-43E1BF24697A}" destId="{0D1C9648-1D4E-4181-94DC-A4EA91BD8A2E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16890-1C7C-4DBF-B992-8A2C4D28445E}">
      <dsp:nvSpPr>
        <dsp:cNvPr id="0" name=""/>
        <dsp:cNvSpPr/>
      </dsp:nvSpPr>
      <dsp:spPr>
        <a:xfrm>
          <a:off x="122" y="0"/>
          <a:ext cx="9570405" cy="1138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5000" b="1" kern="1200" dirty="0">
              <a:latin typeface="Book Antiqua" panose="02040602050305030304" pitchFamily="18" charset="0"/>
            </a:rPr>
            <a:t>Актуално състояние  </a:t>
          </a:r>
          <a:endParaRPr lang="en-US" sz="5000" b="1" kern="1200" dirty="0">
            <a:latin typeface="Book Antiqua" panose="02040602050305030304" pitchFamily="18" charset="0"/>
          </a:endParaRPr>
        </a:p>
      </dsp:txBody>
      <dsp:txXfrm>
        <a:off x="33469" y="33347"/>
        <a:ext cx="9503711" cy="1071841"/>
      </dsp:txXfrm>
    </dsp:sp>
    <dsp:sp modelId="{36DD3858-3AE8-474E-98FC-5E6942F5418C}">
      <dsp:nvSpPr>
        <dsp:cNvPr id="0" name=""/>
        <dsp:cNvSpPr/>
      </dsp:nvSpPr>
      <dsp:spPr>
        <a:xfrm>
          <a:off x="0" y="2431242"/>
          <a:ext cx="6238233" cy="1138535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"/>
        </a:scene3d>
        <a:sp3d extrusionH="12700" contourW="25400" prstMaterial="flat">
          <a:bevelT w="63500" h="152400" prst="angle"/>
          <a:contourClr>
            <a:schemeClr val="accent4">
              <a:shade val="27000"/>
              <a:satMod val="12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900" b="1" kern="1200" dirty="0">
              <a:latin typeface="Book Antiqua" panose="02040602050305030304" pitchFamily="18" charset="0"/>
            </a:rPr>
            <a:t>Актуализиране на системата за квалификация</a:t>
          </a:r>
          <a:endParaRPr lang="en-US" sz="2900" b="1" kern="1200" dirty="0">
            <a:latin typeface="Book Antiqua" panose="02040602050305030304" pitchFamily="18" charset="0"/>
          </a:endParaRPr>
        </a:p>
      </dsp:txBody>
      <dsp:txXfrm>
        <a:off x="33347" y="2464589"/>
        <a:ext cx="6171539" cy="1071841"/>
      </dsp:txXfrm>
    </dsp:sp>
    <dsp:sp modelId="{6F3AE409-D140-4941-BB05-A1D593F54561}">
      <dsp:nvSpPr>
        <dsp:cNvPr id="0" name=""/>
        <dsp:cNvSpPr/>
      </dsp:nvSpPr>
      <dsp:spPr>
        <a:xfrm>
          <a:off x="0" y="1193256"/>
          <a:ext cx="2914126" cy="1138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600" b="1" kern="1200" dirty="0">
              <a:latin typeface="Book Antiqua" panose="02040602050305030304" pitchFamily="18" charset="0"/>
            </a:rPr>
            <a:t>Нива на квалификация</a:t>
          </a:r>
          <a:endParaRPr lang="en-US" sz="2600" b="1" kern="1200" dirty="0">
            <a:latin typeface="Book Antiqua" panose="02040602050305030304" pitchFamily="18" charset="0"/>
          </a:endParaRPr>
        </a:p>
      </dsp:txBody>
      <dsp:txXfrm>
        <a:off x="33347" y="1226603"/>
        <a:ext cx="2847432" cy="1071841"/>
      </dsp:txXfrm>
    </dsp:sp>
    <dsp:sp modelId="{638ECBAD-68AF-495A-B2F5-53AB7EA19CEA}">
      <dsp:nvSpPr>
        <dsp:cNvPr id="0" name=""/>
        <dsp:cNvSpPr/>
      </dsp:nvSpPr>
      <dsp:spPr>
        <a:xfrm>
          <a:off x="3022110" y="1192675"/>
          <a:ext cx="3195710" cy="11385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600" b="1" kern="1200" dirty="0">
              <a:latin typeface="Book Antiqua" panose="02040602050305030304" pitchFamily="18" charset="0"/>
            </a:rPr>
            <a:t>ПРИОРИТЕТИ</a:t>
          </a:r>
          <a:endParaRPr lang="en-US" sz="2600" b="1" kern="1200" dirty="0">
            <a:latin typeface="Book Antiqua" panose="02040602050305030304" pitchFamily="18" charset="0"/>
          </a:endParaRPr>
        </a:p>
      </dsp:txBody>
      <dsp:txXfrm>
        <a:off x="3055457" y="1226022"/>
        <a:ext cx="3129016" cy="1071841"/>
      </dsp:txXfrm>
    </dsp:sp>
    <dsp:sp modelId="{F8B2DE8E-E655-454B-A995-1A2847114DC2}">
      <dsp:nvSpPr>
        <dsp:cNvPr id="0" name=""/>
        <dsp:cNvSpPr/>
      </dsp:nvSpPr>
      <dsp:spPr>
        <a:xfrm>
          <a:off x="6419543" y="2418650"/>
          <a:ext cx="3120297" cy="1181628"/>
        </a:xfrm>
        <a:prstGeom prst="roundRect">
          <a:avLst>
            <a:gd name="adj" fmla="val 10000"/>
          </a:avLst>
        </a:prstGeom>
        <a:solidFill>
          <a:srgbClr val="00487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900" b="1" kern="1200" dirty="0">
              <a:latin typeface="Book Antiqua" panose="02040602050305030304" pitchFamily="18" charset="0"/>
            </a:rPr>
            <a:t>Педагогическо майсторство</a:t>
          </a:r>
          <a:endParaRPr lang="en-US" sz="2900" b="1" kern="1200" dirty="0">
            <a:latin typeface="Book Antiqua" panose="02040602050305030304" pitchFamily="18" charset="0"/>
          </a:endParaRPr>
        </a:p>
      </dsp:txBody>
      <dsp:txXfrm>
        <a:off x="6454152" y="2453259"/>
        <a:ext cx="3051079" cy="1112410"/>
      </dsp:txXfrm>
    </dsp:sp>
    <dsp:sp modelId="{2D32190B-2690-4C0F-A717-E3CF806E2DDB}">
      <dsp:nvSpPr>
        <dsp:cNvPr id="0" name=""/>
        <dsp:cNvSpPr/>
      </dsp:nvSpPr>
      <dsp:spPr>
        <a:xfrm>
          <a:off x="6438000" y="1181631"/>
          <a:ext cx="3062586" cy="1167715"/>
        </a:xfrm>
        <a:prstGeom prst="roundRect">
          <a:avLst>
            <a:gd name="adj" fmla="val 10000"/>
          </a:avLst>
        </a:prstGeom>
        <a:solidFill>
          <a:srgbClr val="00487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600" b="1" kern="1200" dirty="0">
              <a:latin typeface="Book Antiqua" panose="02040602050305030304" pitchFamily="18" charset="0"/>
            </a:rPr>
            <a:t>Мониторинг</a:t>
          </a:r>
          <a:r>
            <a:rPr lang="bg-BG" sz="2600" kern="1200" dirty="0"/>
            <a:t> </a:t>
          </a:r>
          <a:endParaRPr lang="en-US" sz="2600" kern="1200" dirty="0"/>
        </a:p>
      </dsp:txBody>
      <dsp:txXfrm>
        <a:off x="6472201" y="1215832"/>
        <a:ext cx="2994184" cy="1099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D66B2-985D-46C9-ADF5-73C09EF7547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2C884-CF8F-44DD-8E3D-EC6072B014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500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2C884-CF8F-44DD-8E3D-EC6072B01485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324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FA25-5AC4-449A-B193-274CA14A61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41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2C884-CF8F-44DD-8E3D-EC6072B01485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348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DFA25-5AC4-449A-B193-274CA14A619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2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92C884-CF8F-44DD-8E3D-EC6072B01485}" type="slidenum">
              <a:rPr lang="bg-BG" smtClean="0"/>
              <a:t>19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620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DBBC-B9DE-4A89-906F-0EA5AC8D7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82A65-B48E-455A-BB94-53A14B706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55B39-C65F-4FD5-8B36-519DA8763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65AE2-8532-47DD-8B8C-92843CB2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873FC-9F66-4BF3-8096-C0E6C292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802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E1A1-A68C-48E8-A4D1-11A195A1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F0BE3-37BF-434C-BDB5-492849871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38124-3EC7-49C7-BCE1-1B47E0DE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4DC1B-4440-4B8E-BFF2-9190FF31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9137E-8A5C-4752-AE97-0589B9B7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672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14A5-682C-479B-8539-EAB455805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5C560-F7DA-45BF-91D0-78407E603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66668-36B4-4773-859A-DCB4C1865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B97E0-5DCA-4545-AAF5-944CD9A8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788C3-CB79-4C25-ACFA-D248C9EC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264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547AC-98C3-464C-B687-027B9592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6C090-ED47-49FC-9E45-448672548B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FCD93-1C1A-466E-8065-8710CEF65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E7BBC-8311-4FCE-A965-17F636DF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2CC5F-EF3E-4B4F-900F-425524686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EF5AD-CC85-4E8A-B1CB-BA58A25F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205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6E059-307F-4713-9C73-1B3BC4D3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6AE0E-4650-465F-8088-B82CFADA4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B0187-8D75-4F2A-A6E0-96C9675F9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87DDD3-FB6F-479D-932D-CA78D276D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743B32-4F99-4A3B-984F-9A9040B76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D2FDE6-135D-4077-ACD3-131C23BBC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DA6F8-80B2-47D2-9F92-0F973CCC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B5669E-C15F-4737-A06B-6838A45F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339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346EB-ADE7-43AF-8A70-674CF5EF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3F8CA0-B6A1-44C7-9D53-5EBFE5434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D46C4F-7DA0-4BBD-8B01-FE4C1A4C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F6008-B2EA-48AD-B107-1BD26A3AF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023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8EA9B6-6EC0-48D3-8E49-2320CBBA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2C0E03-468C-4085-816F-B3726F2E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52C99-7CA5-4DD6-8E60-CBC99099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1163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5D7B-E057-41EB-B3D4-4C6EFB31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9D472-DF76-4CCA-B4F9-6AD657E6A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0964E-B804-47A2-8FF5-51E5537AD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E6AD05-F7A2-4F25-B96E-C344BCC1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14228-3E83-4D91-949F-A95E1305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6A6F3-04D9-40CD-84EF-6E54C7B1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817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EDC2D-7EB7-4F10-8CEB-B6F595C63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D7A13A-1258-4902-A972-891D03909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14193-5AE1-418F-9299-510F1ECB9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9F329-E44E-4A41-90BD-D081F4CD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082C9-3C8A-43F2-A310-69E26223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EF802-898A-4A8B-AB60-2798D907A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3398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90EFB-524B-4752-A434-8296B5BD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7D967-E339-4E63-9EF1-9002BB094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1D277-694D-464F-B49F-6C06381FF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B1C7C-637D-4DD9-A094-3DC8CAC0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BAC43-1EDE-4AAA-BA41-5CC4ACB76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252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738609-7E95-4E5E-A6D6-E21EEA6A0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BB7F08-2C47-44BC-80C1-1C390860E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EE960-8B6A-4DCB-9441-2690B604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04E13-A90A-457E-ACA2-8AE26F39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DD886-CAED-458E-9357-88639879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2683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024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6538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535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5620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5066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5700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1585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1293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1312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9737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4907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836433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96CFE2-2992-4717-9BAA-475EB21AC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C07C2-DE95-45CF-AD5B-4F1991399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7FAA6-68F4-4A10-8AEB-31AE120E99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0E09F-1097-42B1-B13D-272EACB7D06D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0972F-D2E7-40AF-A0BC-7947039D5E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DEBE1-C7FE-40CD-A678-BC64882EE0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E5D1B-FBD5-4F47-A7B1-EC8BD4B7816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495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587541A-9AFF-47D8-A54B-191A24BB9611}" type="datetimeFigureOut">
              <a:rPr lang="bg-BG" smtClean="0"/>
              <a:t>29.9.2025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82A4144-DC6E-494E-A8B0-EC0A110E47C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944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BD8102B-5489-10CE-4B4D-2D822BD21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544" y="2538613"/>
            <a:ext cx="10074496" cy="3675479"/>
          </a:xfrm>
        </p:spPr>
        <p:txBody>
          <a:bodyPr>
            <a:noAutofit/>
          </a:bodyPr>
          <a:lstStyle/>
          <a:p>
            <a:pPr algn="l"/>
            <a:r>
              <a:rPr lang="ru-RU" sz="5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КВАЛИФИКАЦИЯта</a:t>
            </a:r>
            <a:br>
              <a:rPr lang="en-US" sz="4800" b="1" dirty="0">
                <a:solidFill>
                  <a:srgbClr val="FFFFFF"/>
                </a:solidFill>
                <a:latin typeface="+mn-lt"/>
              </a:rPr>
            </a:br>
            <a:r>
              <a:rPr lang="ru-RU" sz="4800" b="1" dirty="0">
                <a:solidFill>
                  <a:srgbClr val="FFFFFF"/>
                </a:solidFill>
                <a:latin typeface="+mn-lt"/>
              </a:rPr>
              <a:t> </a:t>
            </a:r>
            <a:br>
              <a:rPr lang="en-US" sz="4800" b="1" dirty="0">
                <a:solidFill>
                  <a:srgbClr val="FFFFFF"/>
                </a:solidFill>
                <a:latin typeface="+mn-lt"/>
              </a:rPr>
            </a:br>
            <a:r>
              <a:rPr lang="bg-BG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 учителите, директорите и другите педагогически специалисти</a:t>
            </a:r>
            <a:br>
              <a:rPr lang="bg-BG" sz="3200" b="1" dirty="0">
                <a:solidFill>
                  <a:srgbClr val="FFFFFF"/>
                </a:solidFill>
                <a:latin typeface="Book Antiqua" panose="02040602050305030304" pitchFamily="18" charset="0"/>
              </a:rPr>
            </a:br>
            <a:br>
              <a:rPr lang="bg-BG" sz="3200" dirty="0">
                <a:latin typeface="Book Antiqua" panose="02040602050305030304" pitchFamily="18" charset="0"/>
              </a:rPr>
            </a:br>
            <a:r>
              <a:rPr lang="bg-BG" sz="2400" dirty="0">
                <a:latin typeface="Book Antiqua" panose="02040602050305030304" pitchFamily="18" charset="0"/>
              </a:rPr>
              <a:t>Полина </a:t>
            </a:r>
            <a:r>
              <a:rPr lang="bg-BG" sz="2400" dirty="0" err="1">
                <a:latin typeface="Book Antiqua" panose="02040602050305030304" pitchFamily="18" charset="0"/>
              </a:rPr>
              <a:t>Фетфова</a:t>
            </a:r>
            <a:r>
              <a:rPr lang="bg-BG" sz="2400" dirty="0">
                <a:latin typeface="Book Antiqua" panose="02040602050305030304" pitchFamily="18" charset="0"/>
              </a:rPr>
              <a:t> - </a:t>
            </a:r>
            <a:br>
              <a:rPr lang="bg-BG" sz="2400" dirty="0">
                <a:latin typeface="Book Antiqua" panose="02040602050305030304" pitchFamily="18" charset="0"/>
              </a:rPr>
            </a:br>
            <a:r>
              <a:rPr lang="bg-BG" sz="2400" dirty="0">
                <a:latin typeface="Book Antiqua" panose="02040602050305030304" pitchFamily="18" charset="0"/>
              </a:rPr>
              <a:t>началник на отдел „Квалификация и кариерно развитие“</a:t>
            </a:r>
            <a:endParaRPr lang="bg-BG" sz="4000" b="1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6533C-351A-4D32-A0C8-BA44609E5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755" y="1291393"/>
            <a:ext cx="1220682" cy="1247220"/>
          </a:xfrm>
          <a:prstGeom prst="rect">
            <a:avLst/>
          </a:prstGeom>
        </p:spPr>
      </p:pic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32664302-9FED-49E7-BBA8-08793D68C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3966" y="356968"/>
            <a:ext cx="2931887" cy="3116070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5" name="Подзаглавие 2">
            <a:extLst>
              <a:ext uri="{FF2B5EF4-FFF2-40B4-BE49-F238E27FC236}">
                <a16:creationId xmlns:a16="http://schemas.microsoft.com/office/drawing/2014/main" id="{D87788BB-A509-4641-BBC6-945B6D3892CB}"/>
              </a:ext>
            </a:extLst>
          </p:cNvPr>
          <p:cNvSpPr txBox="1">
            <a:spLocks/>
          </p:cNvSpPr>
          <p:nvPr/>
        </p:nvSpPr>
        <p:spPr>
          <a:xfrm>
            <a:off x="9300755" y="4423177"/>
            <a:ext cx="2437674" cy="1790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</a:rPr>
              <a:t>Учебната </a:t>
            </a:r>
          </a:p>
          <a:p>
            <a:pPr algn="r"/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202</a:t>
            </a:r>
            <a:r>
              <a:rPr lang="en-US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5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/202</a:t>
            </a:r>
            <a:r>
              <a:rPr lang="en-US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</a:rPr>
              <a:t>година </a:t>
            </a:r>
            <a:endParaRPr lang="bg-BG" sz="32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550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20483-FE85-486B-93E8-104305BFE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468394" cy="1356360"/>
          </a:xfrm>
        </p:spPr>
        <p:txBody>
          <a:bodyPr>
            <a:normAutofit/>
          </a:bodyPr>
          <a:lstStyle/>
          <a:p>
            <a:r>
              <a:rPr lang="bg-BG" sz="4800" dirty="0">
                <a:solidFill>
                  <a:srgbClr val="002060"/>
                </a:solidFill>
                <a:latin typeface="Book Antiqua" panose="02040602050305030304" pitchFamily="18" charset="0"/>
              </a:rPr>
              <a:t>Какво включва?</a:t>
            </a:r>
            <a:endParaRPr lang="en-US" sz="4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D985BA3-09DA-4B87-903B-3372230086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6156373"/>
              </p:ext>
            </p:extLst>
          </p:nvPr>
        </p:nvGraphicFramePr>
        <p:xfrm>
          <a:off x="1295400" y="1981200"/>
          <a:ext cx="9601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073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55F537-FB72-43C9-88B3-77B725EA8C0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803917" y="1900123"/>
            <a:ext cx="10911675" cy="531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90 % </a:t>
            </a:r>
            <a:r>
              <a:rPr lang="bg-BG" sz="26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от учителите са </a:t>
            </a:r>
            <a:r>
              <a:rPr lang="ru-RU" sz="26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с професионална квалификация</a:t>
            </a:r>
            <a:r>
              <a:rPr lang="ru-RU" sz="2600" b="1" dirty="0">
                <a:solidFill>
                  <a:srgbClr val="003399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bg-BG" sz="26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учител</a:t>
            </a:r>
            <a:endParaRPr lang="ru-RU" sz="2600" b="1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739D2-164F-4577-8402-4155FACE4B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6171" y="187657"/>
            <a:ext cx="10972800" cy="865239"/>
          </a:xfrm>
          <a:prstGeom prst="rect">
            <a:avLst/>
          </a:prstGeom>
        </p:spPr>
        <p:txBody>
          <a:bodyPr/>
          <a:lstStyle/>
          <a:p>
            <a:r>
              <a:rPr lang="bg-BG" dirty="0"/>
              <a:t> </a:t>
            </a:r>
            <a:endParaRPr lang="en-US" sz="3600" b="1" dirty="0"/>
          </a:p>
        </p:txBody>
      </p:sp>
      <p:sp>
        <p:nvSpPr>
          <p:cNvPr id="4" name="Google Shape;144;p20">
            <a:extLst>
              <a:ext uri="{FF2B5EF4-FFF2-40B4-BE49-F238E27FC236}">
                <a16:creationId xmlns:a16="http://schemas.microsoft.com/office/drawing/2014/main" id="{5A815F8F-14A4-487C-B1E4-FBB60F6364AB}"/>
              </a:ext>
            </a:extLst>
          </p:cNvPr>
          <p:cNvSpPr txBox="1">
            <a:spLocks/>
          </p:cNvSpPr>
          <p:nvPr/>
        </p:nvSpPr>
        <p:spPr>
          <a:xfrm>
            <a:off x="409301" y="348343"/>
            <a:ext cx="11375962" cy="924150"/>
          </a:xfrm>
          <a:prstGeom prst="rect">
            <a:avLst/>
          </a:prstGeom>
          <a:solidFill>
            <a:srgbClr val="90A91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1" vert="horz" wrap="square" lIns="132700" tIns="66333" rIns="132700" bIns="66333" rtlCol="0" anchor="ctr" anchorCtr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SzPts val="1100"/>
              <a:buNone/>
            </a:pPr>
            <a:r>
              <a:rPr lang="bg-BG" sz="3200" b="1" dirty="0">
                <a:solidFill>
                  <a:schemeClr val="bg1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Статистика, която е добра отправна линия:</a:t>
            </a:r>
            <a:endParaRPr lang="bg-BG" sz="3200" dirty="0">
              <a:solidFill>
                <a:schemeClr val="bg1"/>
              </a:solidFill>
              <a:latin typeface="Book Antiqua" panose="02040602050305030304" pitchFamily="18" charset="0"/>
              <a:ea typeface="Verdana"/>
              <a:cs typeface="Verdana"/>
              <a:sym typeface="Verdan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544668-FB04-4E22-B4F3-58FD08776404}"/>
              </a:ext>
            </a:extLst>
          </p:cNvPr>
          <p:cNvSpPr txBox="1"/>
          <p:nvPr/>
        </p:nvSpPr>
        <p:spPr>
          <a:xfrm>
            <a:off x="803916" y="1283644"/>
            <a:ext cx="10911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94 % 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от ПС имат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ОКС магистър или бакалавър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F9BAA-CDFE-45BE-A317-BCB32728A15F}"/>
              </a:ext>
            </a:extLst>
          </p:cNvPr>
          <p:cNvSpPr txBox="1"/>
          <p:nvPr/>
        </p:nvSpPr>
        <p:spPr>
          <a:xfrm>
            <a:off x="803916" y="2402367"/>
            <a:ext cx="10911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 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от ПС имат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професионално-квалификационни степени (ПКС)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A9DF2A-D34B-4FF8-89B6-7FF4F97536FA}"/>
              </a:ext>
            </a:extLst>
          </p:cNvPr>
          <p:cNvSpPr txBox="1"/>
          <p:nvPr/>
        </p:nvSpPr>
        <p:spPr>
          <a:xfrm>
            <a:off x="803916" y="3024527"/>
            <a:ext cx="106767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C000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649 139 бр. 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педагогически специалисти преминали през курсове </a:t>
            </a:r>
          </a:p>
          <a:p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(</a:t>
            </a:r>
            <a:r>
              <a:rPr lang="bg-BG" sz="2400" b="1" dirty="0">
                <a:solidFill>
                  <a:srgbClr val="C000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ср. 7 курса/ 1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) за продължаваща квалификация за 2024/2025 г.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endParaRPr lang="bg-BG" sz="2400" b="1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F73133-6EA7-4C98-B04C-C51D70E0B2E9}"/>
              </a:ext>
            </a:extLst>
          </p:cNvPr>
          <p:cNvCxnSpPr/>
          <p:nvPr/>
        </p:nvCxnSpPr>
        <p:spPr>
          <a:xfrm>
            <a:off x="672511" y="3969823"/>
            <a:ext cx="107219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224;p25"/>
          <p:cNvSpPr txBox="1"/>
          <p:nvPr/>
        </p:nvSpPr>
        <p:spPr>
          <a:xfrm>
            <a:off x="409302" y="4156343"/>
            <a:ext cx="5442858" cy="2312396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Намалява </a:t>
            </a:r>
          </a:p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средната възраст на учителите</a:t>
            </a:r>
            <a:endParaRPr sz="2400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algn="ctr"/>
            <a:r>
              <a:rPr lang="bg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48</a:t>
            </a:r>
            <a:endParaRPr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Verdana"/>
              <a:cs typeface="Verdana"/>
              <a:sym typeface="Verdana"/>
            </a:endParaRPr>
          </a:p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срещу </a:t>
            </a:r>
            <a:r>
              <a:rPr lang="bg" sz="2400" b="1" u="sng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50</a:t>
            </a:r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 през 2019 г</a:t>
            </a:r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.</a:t>
            </a:r>
            <a:endParaRPr sz="2400" b="1" dirty="0">
              <a:solidFill>
                <a:srgbClr val="002060"/>
              </a:solidFill>
              <a:latin typeface="Book Antiqua" panose="02040602050305030304" pitchFamily="18" charset="0"/>
              <a:ea typeface="Verdana"/>
              <a:cs typeface="Verdana"/>
              <a:sym typeface="Verdana"/>
            </a:endParaRPr>
          </a:p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срещу </a:t>
            </a:r>
            <a:r>
              <a:rPr lang="bg" sz="2400" b="1" u="sng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55</a:t>
            </a:r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 през 2012 г.</a:t>
            </a:r>
            <a:endParaRPr sz="2400" b="1" dirty="0">
              <a:solidFill>
                <a:srgbClr val="002060"/>
              </a:solidFill>
              <a:latin typeface="Book Antiqua" panose="02040602050305030304" pitchFamily="18" charset="0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179;p22"/>
          <p:cNvSpPr txBox="1"/>
          <p:nvPr/>
        </p:nvSpPr>
        <p:spPr>
          <a:xfrm>
            <a:off x="5974080" y="4156343"/>
            <a:ext cx="5811183" cy="2303374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bg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  <a:sym typeface="Verdana"/>
              </a:rPr>
              <a:t>60% </a:t>
            </a:r>
          </a:p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от завършилите през последните </a:t>
            </a:r>
          </a:p>
          <a:p>
            <a:pPr algn="ctr"/>
            <a:r>
              <a:rPr lang="bg" sz="2400" b="1" dirty="0">
                <a:solidFill>
                  <a:srgbClr val="002060"/>
                </a:solidFill>
                <a:latin typeface="Book Antiqua" panose="02040602050305030304" pitchFamily="18" charset="0"/>
                <a:ea typeface="Verdana"/>
                <a:cs typeface="Verdana"/>
                <a:sym typeface="Verdana"/>
              </a:rPr>
              <a:t>5 години започват работа като учители</a:t>
            </a:r>
            <a:endParaRPr sz="2400" b="1" dirty="0">
              <a:solidFill>
                <a:srgbClr val="002060"/>
              </a:solidFill>
              <a:latin typeface="Book Antiqua" panose="02040602050305030304" pitchFamily="18" charset="0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8430113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746007"/>
              </p:ext>
            </p:extLst>
          </p:nvPr>
        </p:nvGraphicFramePr>
        <p:xfrm>
          <a:off x="7149738" y="186813"/>
          <a:ext cx="4865282" cy="640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а 6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451783"/>
              </p:ext>
            </p:extLst>
          </p:nvPr>
        </p:nvGraphicFramePr>
        <p:xfrm>
          <a:off x="176981" y="186813"/>
          <a:ext cx="6868253" cy="6405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28D700-2ED8-4E34-B86E-66C1BB938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152155"/>
              </p:ext>
            </p:extLst>
          </p:nvPr>
        </p:nvGraphicFramePr>
        <p:xfrm>
          <a:off x="554182" y="5822574"/>
          <a:ext cx="6289964" cy="587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2491">
                  <a:extLst>
                    <a:ext uri="{9D8B030D-6E8A-4147-A177-3AD203B41FA5}">
                      <a16:colId xmlns:a16="http://schemas.microsoft.com/office/drawing/2014/main" val="2409489872"/>
                    </a:ext>
                  </a:extLst>
                </a:gridCol>
                <a:gridCol w="1572491">
                  <a:extLst>
                    <a:ext uri="{9D8B030D-6E8A-4147-A177-3AD203B41FA5}">
                      <a16:colId xmlns:a16="http://schemas.microsoft.com/office/drawing/2014/main" val="1043144379"/>
                    </a:ext>
                  </a:extLst>
                </a:gridCol>
                <a:gridCol w="1572491">
                  <a:extLst>
                    <a:ext uri="{9D8B030D-6E8A-4147-A177-3AD203B41FA5}">
                      <a16:colId xmlns:a16="http://schemas.microsoft.com/office/drawing/2014/main" val="1443137101"/>
                    </a:ext>
                  </a:extLst>
                </a:gridCol>
                <a:gridCol w="1572491">
                  <a:extLst>
                    <a:ext uri="{9D8B030D-6E8A-4147-A177-3AD203B41FA5}">
                      <a16:colId xmlns:a16="http://schemas.microsoft.com/office/drawing/2014/main" val="91630823"/>
                    </a:ext>
                  </a:extLst>
                </a:gridCol>
              </a:tblGrid>
              <a:tr h="293731"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24-34 г.</a:t>
                      </a:r>
                      <a:endParaRPr lang="bg-BG" sz="18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35-49 г.</a:t>
                      </a:r>
                      <a:endParaRPr lang="bg-BG" sz="18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50-64 г.</a:t>
                      </a:r>
                      <a:endParaRPr lang="bg-BG" sz="1800" b="1" i="0" u="none" strike="noStrike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над 65 г.</a:t>
                      </a:r>
                      <a:endParaRPr lang="bg-BG" sz="18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1161511"/>
                  </a:ext>
                </a:extLst>
              </a:tr>
              <a:tr h="293731"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16%</a:t>
                      </a:r>
                      <a:endParaRPr lang="bg-BG" sz="1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37%</a:t>
                      </a:r>
                      <a:endParaRPr lang="bg-BG" sz="1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43%</a:t>
                      </a:r>
                      <a:endParaRPr lang="bg-BG" sz="18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8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  <a:endParaRPr lang="bg-BG" sz="1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8855337"/>
                  </a:ext>
                </a:extLst>
              </a:tr>
            </a:tbl>
          </a:graphicData>
        </a:graphic>
      </p:graphicFrame>
      <p:sp>
        <p:nvSpPr>
          <p:cNvPr id="5" name="Дясна фигурна скоба 4"/>
          <p:cNvSpPr/>
          <p:nvPr/>
        </p:nvSpPr>
        <p:spPr>
          <a:xfrm rot="16200000">
            <a:off x="1540142" y="5359150"/>
            <a:ext cx="173171" cy="1668496"/>
          </a:xfrm>
          <a:prstGeom prst="rightBrace">
            <a:avLst>
              <a:gd name="adj1" fmla="val 0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1268930" y="6187862"/>
            <a:ext cx="715593" cy="3309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</a:p>
        </p:txBody>
      </p:sp>
    </p:spTree>
    <p:extLst>
      <p:ext uri="{BB962C8B-B14F-4D97-AF65-F5344CB8AC3E}">
        <p14:creationId xmlns:p14="http://schemas.microsoft.com/office/powerpoint/2010/main" val="250903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а 2">
            <a:extLst>
              <a:ext uri="{FF2B5EF4-FFF2-40B4-BE49-F238E27FC236}">
                <a16:creationId xmlns:a16="http://schemas.microsoft.com/office/drawing/2014/main" id="{88299E27-B9F4-4640-8726-41B7B43C45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284269"/>
              </p:ext>
            </p:extLst>
          </p:nvPr>
        </p:nvGraphicFramePr>
        <p:xfrm>
          <a:off x="505098" y="670560"/>
          <a:ext cx="10972800" cy="261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лавие 1">
            <a:extLst>
              <a:ext uri="{FF2B5EF4-FFF2-40B4-BE49-F238E27FC236}">
                <a16:creationId xmlns:a16="http://schemas.microsoft.com/office/drawing/2014/main" id="{5FCD967E-BB8C-488C-A666-4FD074836B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6987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l" defTabSz="9128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l" defTabSz="9128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l" defTabSz="9128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l" defTabSz="9128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l" defTabSz="9128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bg-BG" sz="2400" b="1" kern="0" dirty="0">
                <a:solidFill>
                  <a:srgbClr val="002060"/>
                </a:solidFill>
                <a:latin typeface="Book Antiqua" panose="02040602050305030304" pitchFamily="18" charset="0"/>
              </a:rPr>
              <a:t>Характеристика по педагогически стаж</a:t>
            </a:r>
          </a:p>
        </p:txBody>
      </p:sp>
      <p:graphicFrame>
        <p:nvGraphicFramePr>
          <p:cNvPr id="6" name="Диаграма 1">
            <a:extLst>
              <a:ext uri="{FF2B5EF4-FFF2-40B4-BE49-F238E27FC236}">
                <a16:creationId xmlns:a16="http://schemas.microsoft.com/office/drawing/2014/main" id="{8B9C238D-4129-4946-BD13-C1BD445A3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101097"/>
              </p:ext>
            </p:extLst>
          </p:nvPr>
        </p:nvGraphicFramePr>
        <p:xfrm>
          <a:off x="914399" y="3401356"/>
          <a:ext cx="10207173" cy="3008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Право съединение 2"/>
          <p:cNvCxnSpPr/>
          <p:nvPr/>
        </p:nvCxnSpPr>
        <p:spPr>
          <a:xfrm>
            <a:off x="505098" y="3401356"/>
            <a:ext cx="1118180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6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9;p4"/>
          <p:cNvSpPr/>
          <p:nvPr/>
        </p:nvSpPr>
        <p:spPr>
          <a:xfrm>
            <a:off x="800929" y="5255665"/>
            <a:ext cx="3570811" cy="899600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1200"/>
            </a:pPr>
            <a:r>
              <a:rPr lang="bg-BG" sz="2133" b="1" dirty="0">
                <a:solidFill>
                  <a:schemeClr val="lt1"/>
                </a:solidFill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ИНСТИТУЦИОНАЛНА</a:t>
            </a:r>
            <a:endParaRPr sz="2133" b="1" dirty="0">
              <a:solidFill>
                <a:schemeClr val="lt1"/>
              </a:solidFill>
              <a:latin typeface="Book Antiqua" panose="02040602050305030304" pitchFamily="18" charset="0"/>
              <a:ea typeface="PT Sans"/>
              <a:cs typeface="PT Sans"/>
              <a:sym typeface="PT Sans"/>
            </a:endParaRPr>
          </a:p>
        </p:txBody>
      </p:sp>
      <p:sp>
        <p:nvSpPr>
          <p:cNvPr id="44" name="Google Shape;227;p8"/>
          <p:cNvSpPr/>
          <p:nvPr/>
        </p:nvSpPr>
        <p:spPr>
          <a:xfrm rot="5400000">
            <a:off x="5196743" y="-1931871"/>
            <a:ext cx="1369020" cy="6218692"/>
          </a:xfrm>
          <a:prstGeom prst="homePlate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vert="vert270" wrap="square" lIns="121900" tIns="121900" rIns="121900" bIns="121900" anchor="ctr" anchorCtr="0">
            <a:noAutofit/>
          </a:bodyPr>
          <a:lstStyle/>
          <a:p>
            <a:pPr algn="ctr">
              <a:buClr>
                <a:srgbClr val="FFFFFF"/>
              </a:buClr>
              <a:buSzPts val="1800"/>
            </a:pPr>
            <a:r>
              <a:rPr lang="bg-BG" sz="2667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НАЦИОНАЛНИ ПРИОРИТЕТИ</a:t>
            </a:r>
            <a:endParaRPr sz="2667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PT Sans"/>
              <a:cs typeface="PT Sans"/>
              <a:sym typeface="PT Sans"/>
            </a:endParaRPr>
          </a:p>
        </p:txBody>
      </p:sp>
      <p:grpSp>
        <p:nvGrpSpPr>
          <p:cNvPr id="51" name="Групиране 50"/>
          <p:cNvGrpSpPr/>
          <p:nvPr/>
        </p:nvGrpSpPr>
        <p:grpSpPr>
          <a:xfrm>
            <a:off x="3754580" y="1956061"/>
            <a:ext cx="4253347" cy="2126369"/>
            <a:chOff x="1402080" y="386080"/>
            <a:chExt cx="1584960" cy="1584960"/>
          </a:xfrm>
          <a:solidFill>
            <a:schemeClr val="accent4">
              <a:lumMod val="50000"/>
            </a:schemeClr>
          </a:solidFill>
        </p:grpSpPr>
        <p:sp>
          <p:nvSpPr>
            <p:cNvPr id="52" name="Закръглен правоъгълник 51"/>
            <p:cNvSpPr/>
            <p:nvPr/>
          </p:nvSpPr>
          <p:spPr>
            <a:xfrm>
              <a:off x="1402080" y="386080"/>
              <a:ext cx="1584960" cy="15849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Закръглен правоъгълник 4"/>
            <p:cNvSpPr txBox="1"/>
            <p:nvPr/>
          </p:nvSpPr>
          <p:spPr>
            <a:xfrm>
              <a:off x="1479451" y="463451"/>
              <a:ext cx="1430218" cy="1430218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 Antiqua" panose="02040602050305030304" pitchFamily="18" charset="0"/>
                </a:rPr>
                <a:t>КВАЛИФИКАЦИЯ</a:t>
              </a:r>
              <a:endPara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endParaRPr>
            </a:p>
          </p:txBody>
        </p:sp>
      </p:grpSp>
      <p:sp>
        <p:nvSpPr>
          <p:cNvPr id="6" name="Google Shape;138;p4"/>
          <p:cNvSpPr/>
          <p:nvPr/>
        </p:nvSpPr>
        <p:spPr>
          <a:xfrm>
            <a:off x="4560723" y="5255665"/>
            <a:ext cx="4813165" cy="899600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lt1"/>
              </a:buClr>
              <a:buSzPts val="1200"/>
            </a:pPr>
            <a:r>
              <a:rPr lang="bg-BG" sz="2133" b="1" dirty="0">
                <a:solidFill>
                  <a:schemeClr val="lt1"/>
                </a:solidFill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МЕЖДУИНСТИТУЦИОНАЛНА</a:t>
            </a:r>
            <a:endParaRPr sz="2133" b="1" dirty="0">
              <a:solidFill>
                <a:schemeClr val="lt1"/>
              </a:solidFill>
              <a:latin typeface="Book Antiqua" panose="02040602050305030304" pitchFamily="18" charset="0"/>
              <a:ea typeface="Roboto"/>
              <a:cs typeface="Roboto"/>
              <a:sym typeface="Roboto"/>
            </a:endParaRPr>
          </a:p>
        </p:txBody>
      </p:sp>
      <p:sp>
        <p:nvSpPr>
          <p:cNvPr id="54" name="Right Arrow 2"/>
          <p:cNvSpPr/>
          <p:nvPr/>
        </p:nvSpPr>
        <p:spPr>
          <a:xfrm>
            <a:off x="341900" y="314571"/>
            <a:ext cx="2355272" cy="1170804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1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МИНИСТЪР</a:t>
            </a:r>
          </a:p>
        </p:txBody>
      </p:sp>
      <p:sp>
        <p:nvSpPr>
          <p:cNvPr id="8" name="Google Shape;137;p4"/>
          <p:cNvSpPr/>
          <p:nvPr/>
        </p:nvSpPr>
        <p:spPr>
          <a:xfrm>
            <a:off x="8169353" y="3173317"/>
            <a:ext cx="3741145" cy="893033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bg-BG" sz="2667" b="1" dirty="0">
                <a:solidFill>
                  <a:schemeClr val="lt1"/>
                </a:solidFill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НАЦИОНАЛНА</a:t>
            </a:r>
            <a:endParaRPr sz="2667" b="1" dirty="0">
              <a:solidFill>
                <a:schemeClr val="lt1"/>
              </a:solidFill>
              <a:latin typeface="Book Antiqua" panose="02040602050305030304" pitchFamily="18" charset="0"/>
              <a:ea typeface="Roboto"/>
              <a:cs typeface="Roboto"/>
              <a:sym typeface="Roboto"/>
            </a:endParaRPr>
          </a:p>
        </p:txBody>
      </p:sp>
      <p:sp>
        <p:nvSpPr>
          <p:cNvPr id="59" name="AutoShape 3"/>
          <p:cNvSpPr>
            <a:spLocks noChangeArrowheads="1"/>
          </p:cNvSpPr>
          <p:nvPr/>
        </p:nvSpPr>
        <p:spPr bwMode="ltGray">
          <a:xfrm rot="16200000">
            <a:off x="567490" y="1828033"/>
            <a:ext cx="2978177" cy="3258581"/>
          </a:xfrm>
          <a:prstGeom prst="rightArrow">
            <a:avLst>
              <a:gd name="adj1" fmla="val 79306"/>
              <a:gd name="adj2" fmla="val 36182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" wrap="none" anchor="ctr"/>
          <a:lstStyle/>
          <a:p>
            <a:pPr algn="ctr"/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ПОТРЕБНОСТИ</a:t>
            </a:r>
            <a:r>
              <a:rPr lang="bg-BG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61" name="AutoShape 3"/>
          <p:cNvSpPr>
            <a:spLocks noChangeArrowheads="1"/>
          </p:cNvSpPr>
          <p:nvPr/>
        </p:nvSpPr>
        <p:spPr bwMode="ltGray">
          <a:xfrm rot="5400000">
            <a:off x="9247624" y="43926"/>
            <a:ext cx="2351259" cy="3250489"/>
          </a:xfrm>
          <a:prstGeom prst="rightArrow">
            <a:avLst>
              <a:gd name="adj1" fmla="val 79306"/>
              <a:gd name="adj2" fmla="val 36182"/>
            </a:avLst>
          </a:prstGeom>
          <a:gradFill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</p:spPr>
        <p:txBody>
          <a:bodyPr vert="vert270" wrap="none" anchor="ctr"/>
          <a:lstStyle/>
          <a:p>
            <a:pPr algn="ctr"/>
            <a:r>
              <a:rPr lang="bg-BG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ПОЛИТИКИ</a:t>
            </a:r>
          </a:p>
        </p:txBody>
      </p:sp>
      <p:sp>
        <p:nvSpPr>
          <p:cNvPr id="7" name="Google Shape;137;p4"/>
          <p:cNvSpPr/>
          <p:nvPr/>
        </p:nvSpPr>
        <p:spPr>
          <a:xfrm>
            <a:off x="7257608" y="4216838"/>
            <a:ext cx="3934689" cy="893033"/>
          </a:xfrm>
          <a:prstGeom prst="roundRect">
            <a:avLst>
              <a:gd name="adj" fmla="val 16667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bg-BG" sz="2400" b="1" dirty="0">
                <a:solidFill>
                  <a:schemeClr val="lt1"/>
                </a:solidFill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РЕГИОНАЛНА</a:t>
            </a:r>
            <a:endParaRPr sz="2400" b="1" dirty="0">
              <a:solidFill>
                <a:schemeClr val="lt1"/>
              </a:solidFill>
              <a:latin typeface="Book Antiqua" panose="02040602050305030304" pitchFamily="18" charset="0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6681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3">
            <a:extLst>
              <a:ext uri="{FF2B5EF4-FFF2-40B4-BE49-F238E27FC236}">
                <a16:creationId xmlns:a16="http://schemas.microsoft.com/office/drawing/2014/main" id="{548A58D5-9CC3-4F7B-B108-708220624ED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078214" y="4904179"/>
            <a:ext cx="687719" cy="872921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id="{548A58D5-9CC3-4F7B-B108-708220624ED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078213" y="3780265"/>
            <a:ext cx="687719" cy="872921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548A58D5-9CC3-4F7B-B108-708220624ED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078213" y="2662561"/>
            <a:ext cx="687719" cy="872921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548A58D5-9CC3-4F7B-B108-708220624ED6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078213" y="1541752"/>
            <a:ext cx="687719" cy="872921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E4DCB4-1A2F-4BFC-ACA7-770429EE6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44043" y="784552"/>
            <a:ext cx="6904914" cy="5675142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Мотивиране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 на учениците за учене; </a:t>
            </a:r>
          </a:p>
          <a:p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Разпознаване и работа с деца и ученици в </a:t>
            </a:r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риск от отпадане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 от училище;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Ваимоотношения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 с родители, които да създават система за взаимна работа за повишаване на мотивацията и резултатите на учениците; 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Превенция на отпадането 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от училище;</a:t>
            </a:r>
          </a:p>
          <a:p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Методическа работа и използване на </a:t>
            </a:r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изкуствен интелект 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в образованието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Социално-емоционалното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 учене за изграждане на добродетели;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Превенция на агресията 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и социалнонеприемливото поведение в училище;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Превенция на вейпинг 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и употребата на наркотични вещества; 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Безопасност на движението 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по пътищата;</a:t>
            </a:r>
          </a:p>
          <a:p>
            <a:r>
              <a:rPr lang="ru-RU" sz="2900" b="1" u="sng" dirty="0">
                <a:solidFill>
                  <a:srgbClr val="002060"/>
                </a:solidFill>
                <a:latin typeface="Book Antiqua" panose="02040602050305030304" pitchFamily="18" charset="0"/>
              </a:rPr>
              <a:t>Методическа работа</a:t>
            </a:r>
            <a:r>
              <a:rPr lang="ru-RU" sz="2900" b="1" dirty="0">
                <a:solidFill>
                  <a:srgbClr val="002060"/>
                </a:solidFill>
                <a:latin typeface="Book Antiqua" panose="02040602050305030304" pitchFamily="18" charset="0"/>
              </a:rPr>
              <a:t>, свързана с предметните области, вкл. и за професионална подготовка. </a:t>
            </a:r>
          </a:p>
          <a:p>
            <a:endParaRPr lang="bg-BG" dirty="0"/>
          </a:p>
        </p:txBody>
      </p:sp>
      <p:sp>
        <p:nvSpPr>
          <p:cNvPr id="10" name="AutoShape 3">
            <a:extLst>
              <a:ext uri="{FF2B5EF4-FFF2-40B4-BE49-F238E27FC236}">
                <a16:creationId xmlns:a16="http://schemas.microsoft.com/office/drawing/2014/main" id="{548A58D5-9CC3-4F7B-B108-708220624ED6}"/>
              </a:ext>
            </a:extLst>
          </p:cNvPr>
          <p:cNvSpPr>
            <a:spLocks noChangeArrowheads="1"/>
          </p:cNvSpPr>
          <p:nvPr/>
        </p:nvSpPr>
        <p:spPr bwMode="ltGray">
          <a:xfrm rot="5400000">
            <a:off x="8371715" y="-2669974"/>
            <a:ext cx="455999" cy="6453053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algn="ctr"/>
            <a:r>
              <a:rPr lang="bg-BG" sz="3200" dirty="0">
                <a:latin typeface="Book Antiqua" panose="02040602050305030304" pitchFamily="18" charset="0"/>
              </a:rPr>
              <a:t>теми</a:t>
            </a:r>
          </a:p>
        </p:txBody>
      </p:sp>
      <p:sp>
        <p:nvSpPr>
          <p:cNvPr id="9" name="Google Shape;227;p8"/>
          <p:cNvSpPr/>
          <p:nvPr/>
        </p:nvSpPr>
        <p:spPr>
          <a:xfrm rot="5400000">
            <a:off x="2779145" y="-2200371"/>
            <a:ext cx="738165" cy="5796016"/>
          </a:xfrm>
          <a:prstGeom prst="homePlate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vert="vert270" wrap="square" lIns="121900" tIns="121900" rIns="121900" bIns="121900" anchor="ctr" anchorCtr="0">
            <a:noAutofit/>
          </a:bodyPr>
          <a:lstStyle/>
          <a:p>
            <a:pPr algn="ctr">
              <a:buClr>
                <a:srgbClr val="FFFFFF"/>
              </a:buClr>
              <a:buSzPts val="1800"/>
            </a:pPr>
            <a:r>
              <a:rPr lang="bg-BG" sz="2667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Sans"/>
                <a:cs typeface="PT Sans"/>
                <a:sym typeface="PT Sans"/>
              </a:rPr>
              <a:t>НАЦИОНАЛНИ ПРИОРИТЕТИ</a:t>
            </a:r>
            <a:endParaRPr sz="2667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PT Sans"/>
              <a:cs typeface="PT Sans"/>
              <a:sym typeface="PT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52E62-41FF-4CEA-BFEF-5B2792DF2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776" y="972517"/>
            <a:ext cx="3836437" cy="5529939"/>
          </a:xfrm>
          <a:ln>
            <a:noFill/>
          </a:ln>
        </p:spPr>
        <p:txBody>
          <a:bodyPr>
            <a:noAutofit/>
          </a:bodyPr>
          <a:lstStyle/>
          <a:p>
            <a:pPr marL="45720" indent="0" algn="r">
              <a:buNone/>
            </a:pPr>
            <a:endParaRPr lang="ru-RU" sz="2400" b="1" dirty="0">
              <a:solidFill>
                <a:schemeClr val="accent4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" indent="0" algn="r">
              <a:buNone/>
            </a:pP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постигане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на максимален </a:t>
            </a:r>
            <a:r>
              <a:rPr lang="ru-RU" sz="2400" b="1" dirty="0"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обхват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на учениците в училище </a:t>
            </a:r>
          </a:p>
          <a:p>
            <a:pPr marL="45720" indent="0" algn="r"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повишаване на </a:t>
            </a:r>
            <a:r>
              <a:rPr lang="ru-RU" sz="2400" b="1" dirty="0"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резултатите</a:t>
            </a:r>
            <a:r>
              <a:rPr lang="ru-RU" sz="2400" b="1" dirty="0">
                <a:solidFill>
                  <a:srgbClr val="BEDF1B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от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ученето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" indent="0" algn="r"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осигуряване на </a:t>
            </a:r>
            <a:r>
              <a:rPr lang="ru-RU" sz="2400" b="1" dirty="0"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безопасност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и грижа за децата 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учениците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" indent="0" algn="r">
              <a:buNone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създаване на добра </a:t>
            </a:r>
            <a:r>
              <a:rPr lang="ru-RU" sz="2400" b="1" dirty="0">
                <a:solidFill>
                  <a:srgbClr val="00206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комуникационна и</a:t>
            </a:r>
            <a:r>
              <a:rPr lang="ru-RU" sz="2400" b="1" dirty="0">
                <a:solidFill>
                  <a:srgbClr val="C00000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информационна култура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 училищната общност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bg-BG" sz="2400" dirty="0">
              <a:solidFill>
                <a:schemeClr val="accent4">
                  <a:lumMod val="50000"/>
                </a:schemeClr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7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4C017CB-3B3B-47BD-9893-6CD0548269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897371"/>
              </p:ext>
            </p:extLst>
          </p:nvPr>
        </p:nvGraphicFramePr>
        <p:xfrm>
          <a:off x="177800" y="118533"/>
          <a:ext cx="11768668" cy="6672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9617">
                  <a:extLst>
                    <a:ext uri="{9D8B030D-6E8A-4147-A177-3AD203B41FA5}">
                      <a16:colId xmlns:a16="http://schemas.microsoft.com/office/drawing/2014/main" val="3532435625"/>
                    </a:ext>
                  </a:extLst>
                </a:gridCol>
                <a:gridCol w="1221050">
                  <a:extLst>
                    <a:ext uri="{9D8B030D-6E8A-4147-A177-3AD203B41FA5}">
                      <a16:colId xmlns:a16="http://schemas.microsoft.com/office/drawing/2014/main" val="3863155824"/>
                    </a:ext>
                  </a:extLst>
                </a:gridCol>
                <a:gridCol w="1049866">
                  <a:extLst>
                    <a:ext uri="{9D8B030D-6E8A-4147-A177-3AD203B41FA5}">
                      <a16:colId xmlns:a16="http://schemas.microsoft.com/office/drawing/2014/main" val="97621018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8062451"/>
                    </a:ext>
                  </a:extLst>
                </a:gridCol>
                <a:gridCol w="2690794">
                  <a:extLst>
                    <a:ext uri="{9D8B030D-6E8A-4147-A177-3AD203B41FA5}">
                      <a16:colId xmlns:a16="http://schemas.microsoft.com/office/drawing/2014/main" val="588888386"/>
                    </a:ext>
                  </a:extLst>
                </a:gridCol>
                <a:gridCol w="928208">
                  <a:extLst>
                    <a:ext uri="{9D8B030D-6E8A-4147-A177-3AD203B41FA5}">
                      <a16:colId xmlns:a16="http://schemas.microsoft.com/office/drawing/2014/main" val="720806664"/>
                    </a:ext>
                  </a:extLst>
                </a:gridCol>
                <a:gridCol w="1181598">
                  <a:extLst>
                    <a:ext uri="{9D8B030D-6E8A-4147-A177-3AD203B41FA5}">
                      <a16:colId xmlns:a16="http://schemas.microsoft.com/office/drawing/2014/main" val="3177242793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716839180"/>
                    </a:ext>
                  </a:extLst>
                </a:gridCol>
                <a:gridCol w="1464735">
                  <a:extLst>
                    <a:ext uri="{9D8B030D-6E8A-4147-A177-3AD203B41FA5}">
                      <a16:colId xmlns:a16="http://schemas.microsoft.com/office/drawing/2014/main" val="2290790182"/>
                    </a:ext>
                  </a:extLst>
                </a:gridCol>
              </a:tblGrid>
              <a:tr h="84137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</a:rPr>
                        <a:t>Национална програма </a:t>
                      </a:r>
                    </a:p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</a:rPr>
                        <a:t>"Квалификация на педагогическите специалисти" 2025 г. по модули и бенефициенти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22651"/>
                  </a:ext>
                </a:extLst>
              </a:tr>
              <a:tr h="289831">
                <a:tc rowSpan="2"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 по модули</a:t>
                      </a: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Модул 1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Модул 2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Модул 3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Мониторинг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8631591"/>
                  </a:ext>
                </a:extLst>
              </a:tr>
              <a:tr h="482818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1 337 000 лв.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128 000 лв.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126 000 лв.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9 000 лв.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3026925"/>
                  </a:ext>
                </a:extLst>
              </a:tr>
              <a:tr h="996826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квалификация</a:t>
                      </a: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Продължаваща квалификация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Придобиване на допълнителна квалификация "учител" по математика, религия и техническо направление на ПОО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Международни програми – учителска по природни науки, ИКТ, ИТ и инженери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Правила за изпълнение на НП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2537669"/>
                  </a:ext>
                </a:extLst>
              </a:tr>
              <a:tr h="488606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бенефициенти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НЦПКПС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ДВУ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ДВУ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НАОП Варна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РУО Варна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МОН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1701606"/>
                  </a:ext>
                </a:extLst>
              </a:tr>
              <a:tr h="482818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планирани средства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788 240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488 760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48 000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48 000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30 000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9000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3260864"/>
                  </a:ext>
                </a:extLst>
              </a:tr>
              <a:tr h="726708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изразходвани средства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467 077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196 666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 организиране на форуми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 плащане по споразумения с ВУ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отчетени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 отчет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 обучение през ноември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6021061"/>
                  </a:ext>
                </a:extLst>
              </a:tr>
              <a:tr h="482818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предстои плащания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321 163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292 094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6388191"/>
                  </a:ext>
                </a:extLst>
              </a:tr>
              <a:tr h="66718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брой участници преминали през обучения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планирани 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посещения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27982"/>
                  </a:ext>
                </a:extLst>
              </a:tr>
              <a:tr h="594465">
                <a:tc>
                  <a:txBody>
                    <a:bodyPr/>
                    <a:lstStyle/>
                    <a:p>
                      <a:pPr algn="r" fontAlgn="b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общо изразходвани по модули</a:t>
                      </a: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663 743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128 000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126 000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6002195"/>
                  </a:ext>
                </a:extLst>
              </a:tr>
              <a:tr h="482818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Изпълнение на бюджета: </a:t>
                      </a:r>
                      <a:r>
                        <a:rPr lang="ru-RU" sz="1400" b="1" i="0" u="sng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917 743 лв.</a:t>
                      </a: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от</a:t>
                      </a: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 бюджет на програмата </a:t>
                      </a:r>
                      <a:r>
                        <a:rPr lang="ru-RU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1 600 000 лв.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индикатор за изпълнение на програмата – 4 000 участници </a:t>
                      </a:r>
                    </a:p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778A06"/>
                          </a:solidFill>
                          <a:effectLst/>
                          <a:latin typeface="Times New Roman" panose="02020603050405020304" pitchFamily="18" charset="0"/>
                        </a:rPr>
                        <a:t>общо предстоящи плащания: </a:t>
                      </a:r>
                      <a:r>
                        <a:rPr lang="ru-RU" sz="1400" b="1" i="0" u="sng" strike="noStrike" dirty="0">
                          <a:solidFill>
                            <a:srgbClr val="778A06"/>
                          </a:solidFill>
                          <a:effectLst/>
                          <a:latin typeface="Times New Roman" panose="02020603050405020304" pitchFamily="18" charset="0"/>
                        </a:rPr>
                        <a:t>682 257 лв.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60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00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0551640"/>
              </p:ext>
            </p:extLst>
          </p:nvPr>
        </p:nvGraphicFramePr>
        <p:xfrm>
          <a:off x="184727" y="230911"/>
          <a:ext cx="11757890" cy="6379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9973">
                  <a:extLst>
                    <a:ext uri="{9D8B030D-6E8A-4147-A177-3AD203B41FA5}">
                      <a16:colId xmlns:a16="http://schemas.microsoft.com/office/drawing/2014/main" val="1574654266"/>
                    </a:ext>
                  </a:extLst>
                </a:gridCol>
                <a:gridCol w="1098077">
                  <a:extLst>
                    <a:ext uri="{9D8B030D-6E8A-4147-A177-3AD203B41FA5}">
                      <a16:colId xmlns:a16="http://schemas.microsoft.com/office/drawing/2014/main" val="3720144565"/>
                    </a:ext>
                  </a:extLst>
                </a:gridCol>
                <a:gridCol w="1275267">
                  <a:extLst>
                    <a:ext uri="{9D8B030D-6E8A-4147-A177-3AD203B41FA5}">
                      <a16:colId xmlns:a16="http://schemas.microsoft.com/office/drawing/2014/main" val="1398104885"/>
                    </a:ext>
                  </a:extLst>
                </a:gridCol>
                <a:gridCol w="1236623">
                  <a:extLst>
                    <a:ext uri="{9D8B030D-6E8A-4147-A177-3AD203B41FA5}">
                      <a16:colId xmlns:a16="http://schemas.microsoft.com/office/drawing/2014/main" val="1981263495"/>
                    </a:ext>
                  </a:extLst>
                </a:gridCol>
                <a:gridCol w="1207950">
                  <a:extLst>
                    <a:ext uri="{9D8B030D-6E8A-4147-A177-3AD203B41FA5}">
                      <a16:colId xmlns:a16="http://schemas.microsoft.com/office/drawing/2014/main" val="2905996878"/>
                    </a:ext>
                  </a:extLst>
                </a:gridCol>
              </a:tblGrid>
              <a:tr h="7244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Дейности по Модул 1, изпълнявани от НЦПКПС - Банкя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Обща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стойност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 на Модула/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Дейността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 в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лв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Общ брой обучени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Изразходвана обща сума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Book Antiqua" panose="02040602050305030304" pitchFamily="18" charset="0"/>
                        </a:rPr>
                        <a:t>Планирани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7013170"/>
                  </a:ext>
                </a:extLst>
              </a:tr>
              <a:tr h="290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sng" strike="noStrike" dirty="0" err="1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Модул</a:t>
                      </a:r>
                      <a:r>
                        <a:rPr lang="ru-RU" sz="1600" b="1" i="0" u="sng" strike="noStrike" dirty="0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 1: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788 240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2 286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467 077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321 163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01697404"/>
                  </a:ext>
                </a:extLst>
              </a:tr>
              <a:tr h="857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1.1. Обучения на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новоназначени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учители за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въвеждане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в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професията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професионално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кариерно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развитие. Наставничество.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154 880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154 880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05600823"/>
                  </a:ext>
                </a:extLst>
              </a:tr>
              <a:tr h="806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1.2.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Модулна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програма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за обучение на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новоназначени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директори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– практически обучения и наставничество.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309 760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115 978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r>
                        <a:rPr lang="bg-BG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4418351"/>
                  </a:ext>
                </a:extLst>
              </a:tr>
              <a:tr h="14482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1.4. Обучение на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училищните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психолози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и педагогически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съветници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за работа по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програми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за превенция на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вейпинга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употребата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наркотични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Book Antiqua" panose="02040602050305030304" pitchFamily="18" charset="0"/>
                        </a:rPr>
                        <a:t> вещества,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както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и в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посока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себерефлексия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чувствителност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към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кризисни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 ситуации.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80 000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72 890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7 110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7178075"/>
                  </a:ext>
                </a:extLst>
              </a:tr>
              <a:tr h="11243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1.6.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Прилагане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компетентностния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подход и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повишаване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компетентностите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учителите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;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образователно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социално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приобщаване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;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творческо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критическо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мислене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193 600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203 834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-10 204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14957827"/>
                  </a:ext>
                </a:extLst>
              </a:tr>
              <a:tr h="7776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1.7. Нови технологии и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изкуствен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интелект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в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образованието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50 000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74 375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E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-24 375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40772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4719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Контейнер за съдържание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309225"/>
              </p:ext>
            </p:extLst>
          </p:nvPr>
        </p:nvGraphicFramePr>
        <p:xfrm>
          <a:off x="6353175" y="238125"/>
          <a:ext cx="5503546" cy="6444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34">
                  <a:extLst>
                    <a:ext uri="{9D8B030D-6E8A-4147-A177-3AD203B41FA5}">
                      <a16:colId xmlns:a16="http://schemas.microsoft.com/office/drawing/2014/main" val="689614864"/>
                    </a:ext>
                  </a:extLst>
                </a:gridCol>
                <a:gridCol w="885995">
                  <a:extLst>
                    <a:ext uri="{9D8B030D-6E8A-4147-A177-3AD203B41FA5}">
                      <a16:colId xmlns:a16="http://schemas.microsoft.com/office/drawing/2014/main" val="2914083528"/>
                    </a:ext>
                  </a:extLst>
                </a:gridCol>
                <a:gridCol w="4428417">
                  <a:extLst>
                    <a:ext uri="{9D8B030D-6E8A-4147-A177-3AD203B41FA5}">
                      <a16:colId xmlns:a16="http://schemas.microsoft.com/office/drawing/2014/main" val="3254300730"/>
                    </a:ext>
                  </a:extLst>
                </a:gridCol>
              </a:tblGrid>
              <a:tr h="316011">
                <a:tc>
                  <a:txBody>
                    <a:bodyPr/>
                    <a:lstStyle/>
                    <a:p>
                      <a:pPr algn="ctr" fontAlgn="t"/>
                      <a:r>
                        <a:rPr lang="en-AE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РУО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anose="02040602050305030304" pitchFamily="18" charset="0"/>
                        </a:rPr>
                        <a:t>ЧЕТИВНА ГРАМОТНОСТ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639438190"/>
                  </a:ext>
                </a:extLst>
              </a:tr>
              <a:tr h="494175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Бургас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„Създаване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трайни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възприятия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чрез текста…“ и 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Имплементиране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четене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с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разбиране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4972546"/>
                  </a:ext>
                </a:extLst>
              </a:tr>
              <a:tr h="271629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Варна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„Повишаване на четивната грамотност…“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6257941"/>
                  </a:ext>
                </a:extLst>
              </a:tr>
              <a:tr h="492954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Велико Търново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класа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игрови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стратегии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; проектно-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базирано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обучение по БЕЛ)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70075198"/>
                  </a:ext>
                </a:extLst>
              </a:tr>
              <a:tr h="251507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Добрич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„Читателски практики. Ученически текстове…“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37796849"/>
                  </a:ext>
                </a:extLst>
              </a:tr>
              <a:tr h="50301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Габрово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насочено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към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математическа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52262337"/>
                  </a:ext>
                </a:extLst>
              </a:tr>
              <a:tr h="458749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Кърджали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Развиване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компетентности…“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69710945"/>
                  </a:ext>
                </a:extLst>
              </a:tr>
              <a:tr h="390872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Пазарджик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„Повишаване на четивната грамотност…“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50495703"/>
                  </a:ext>
                </a:extLst>
              </a:tr>
              <a:tr h="292184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Плевен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 класа „Интердисциплинарни уроци…“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821661"/>
                  </a:ext>
                </a:extLst>
              </a:tr>
              <a:tr h="292184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Пловдив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„AI в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подкрепа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059007"/>
                  </a:ext>
                </a:extLst>
              </a:tr>
              <a:tr h="292184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Силистра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„Повишаване на четивните умения…“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4143972"/>
                  </a:ext>
                </a:extLst>
              </a:tr>
              <a:tr h="458749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Сливен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класа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Развиване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функционалната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3051339"/>
                  </a:ext>
                </a:extLst>
              </a:tr>
              <a:tr h="458749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София-град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насочено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към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40987802"/>
                  </a:ext>
                </a:extLst>
              </a:tr>
              <a:tr h="399563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София-област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„Повишаване на четивната грамотност…“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8753584"/>
                  </a:ext>
                </a:extLst>
              </a:tr>
              <a:tr h="458749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Хасково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насочено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към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четивната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грамотност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32403861"/>
                  </a:ext>
                </a:extLst>
              </a:tr>
              <a:tr h="613422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Шумен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Четяща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класна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стая…“ и проектно-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базирано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обучение по БЕЛ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68073225"/>
                  </a:ext>
                </a:extLst>
              </a:tr>
            </a:tbl>
          </a:graphicData>
        </a:graphic>
      </p:graphicFrame>
      <p:graphicFrame>
        <p:nvGraphicFramePr>
          <p:cNvPr id="8" name="Контейнер за съдържание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11559823"/>
              </p:ext>
            </p:extLst>
          </p:nvPr>
        </p:nvGraphicFramePr>
        <p:xfrm>
          <a:off x="335280" y="1485900"/>
          <a:ext cx="5827395" cy="5143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08">
                  <a:extLst>
                    <a:ext uri="{9D8B030D-6E8A-4147-A177-3AD203B41FA5}">
                      <a16:colId xmlns:a16="http://schemas.microsoft.com/office/drawing/2014/main" val="3384235952"/>
                    </a:ext>
                  </a:extLst>
                </a:gridCol>
                <a:gridCol w="875731">
                  <a:extLst>
                    <a:ext uri="{9D8B030D-6E8A-4147-A177-3AD203B41FA5}">
                      <a16:colId xmlns:a16="http://schemas.microsoft.com/office/drawing/2014/main" val="2159433957"/>
                    </a:ext>
                  </a:extLst>
                </a:gridCol>
                <a:gridCol w="4664656">
                  <a:extLst>
                    <a:ext uri="{9D8B030D-6E8A-4147-A177-3AD203B41FA5}">
                      <a16:colId xmlns:a16="http://schemas.microsoft.com/office/drawing/2014/main" val="2063608015"/>
                    </a:ext>
                  </a:extLst>
                </a:gridCol>
              </a:tblGrid>
              <a:tr h="299893">
                <a:tc>
                  <a:txBody>
                    <a:bodyPr/>
                    <a:lstStyle/>
                    <a:p>
                      <a:pPr algn="ctr" fontAlgn="t"/>
                      <a:r>
                        <a:rPr lang="en-AE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РУО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anose="02040602050305030304" pitchFamily="18" charset="0"/>
                        </a:rPr>
                        <a:t>ФОРМИРАЩО ОЦЕНЯВАНЕ</a:t>
                      </a: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206003962"/>
                  </a:ext>
                </a:extLst>
              </a:tr>
              <a:tr h="69209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Бургас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Към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успеха на НВО по математика: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интегриране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формиращото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43636734"/>
                  </a:ext>
                </a:extLst>
              </a:tr>
              <a:tr h="50285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Варна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„Подходи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по БЕЛ и математика…“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3156561"/>
                  </a:ext>
                </a:extLst>
              </a:tr>
              <a:tr h="50285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Велико Търново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Ефективно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учене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,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базирано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на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8127760"/>
                  </a:ext>
                </a:extLst>
              </a:tr>
              <a:tr h="481985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Добрич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Иновативни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подходи в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преподаването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формиращото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76507347"/>
                  </a:ext>
                </a:extLst>
              </a:tr>
              <a:tr h="50285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Ловеч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4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различни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майсторски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класа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98241859"/>
                  </a:ext>
                </a:extLst>
              </a:tr>
              <a:tr h="314305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Пазарджик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2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класа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(по математика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английски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език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)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3801801"/>
                  </a:ext>
                </a:extLst>
              </a:tr>
              <a:tr h="37716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Силистра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„Формиращо оценяване и преподаване…“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7201614"/>
                  </a:ext>
                </a:extLst>
              </a:tr>
              <a:tr h="50285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София-град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„Подходи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2831670"/>
                  </a:ext>
                </a:extLst>
              </a:tr>
              <a:tr h="50285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София-област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„Подходи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074196"/>
                  </a:ext>
                </a:extLst>
              </a:tr>
              <a:tr h="463776">
                <a:tc>
                  <a:txBody>
                    <a:bodyPr/>
                    <a:lstStyle/>
                    <a:p>
                      <a:pPr algn="r" fontAlgn="b"/>
                      <a:r>
                        <a:rPr lang="en-AE" sz="1200" b="1" i="0" u="none" strike="noStrike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Хасково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„Подходи за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формиращо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оценяване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 и 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преподаване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Book Antiqua" panose="02040602050305030304" pitchFamily="18" charset="0"/>
                        </a:rPr>
                        <a:t>…“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75840745"/>
                  </a:ext>
                </a:extLst>
              </a:tr>
            </a:tbl>
          </a:graphicData>
        </a:graphic>
      </p:graphicFrame>
      <p:sp>
        <p:nvSpPr>
          <p:cNvPr id="2" name="Правоъгълник 1"/>
          <p:cNvSpPr/>
          <p:nvPr/>
        </p:nvSpPr>
        <p:spPr>
          <a:xfrm>
            <a:off x="335279" y="228599"/>
            <a:ext cx="5827396" cy="11387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МАЙСТОРСКИ КЛАСОВЕ</a:t>
            </a:r>
            <a:r>
              <a:rPr lang="bg-BG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- </a:t>
            </a:r>
            <a:r>
              <a:rPr lang="bg-BG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76</a:t>
            </a:r>
            <a:r>
              <a:rPr lang="bg-BG" sz="20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bg-BG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бр.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1600" b="1" dirty="0">
                <a:solidFill>
                  <a:schemeClr val="bg1"/>
                </a:solidFill>
                <a:latin typeface="Book Antiqua" panose="02040602050305030304" pitchFamily="18" charset="0"/>
              </a:rPr>
              <a:t>Организирани чрез РУО </a:t>
            </a:r>
            <a:r>
              <a:rPr lang="en-AE" sz="1600" b="1" dirty="0">
                <a:solidFill>
                  <a:schemeClr val="bg1"/>
                </a:solidFill>
                <a:latin typeface="Book Antiqua" panose="02040602050305030304" pitchFamily="18" charset="0"/>
              </a:rPr>
              <a:t>–</a:t>
            </a:r>
            <a:r>
              <a:rPr lang="bg-BG" sz="1600" b="1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bg-BG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23 </a:t>
            </a:r>
            <a:r>
              <a:rPr lang="bg-BG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бр.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1600" b="1" dirty="0">
                <a:solidFill>
                  <a:schemeClr val="bg1"/>
                </a:solidFill>
                <a:latin typeface="Book Antiqua" panose="02040602050305030304" pitchFamily="18" charset="0"/>
              </a:rPr>
              <a:t>Заявени участници - </a:t>
            </a:r>
            <a:r>
              <a:rPr lang="bg-BG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1384 </a:t>
            </a:r>
            <a:r>
              <a:rPr lang="bg-BG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бр.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1600" b="1" dirty="0">
                <a:solidFill>
                  <a:schemeClr val="bg1"/>
                </a:solidFill>
                <a:latin typeface="Book Antiqua" panose="02040602050305030304" pitchFamily="18" charset="0"/>
              </a:rPr>
              <a:t>Обща стойност - </a:t>
            </a:r>
            <a:r>
              <a:rPr lang="bg-BG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337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bg-BG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 </a:t>
            </a:r>
            <a:r>
              <a:rPr lang="bg-BG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лв.</a:t>
            </a:r>
          </a:p>
        </p:txBody>
      </p:sp>
    </p:spTree>
    <p:extLst>
      <p:ext uri="{BB962C8B-B14F-4D97-AF65-F5344CB8AC3E}">
        <p14:creationId xmlns:p14="http://schemas.microsoft.com/office/powerpoint/2010/main" val="1711790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E4040-03FC-4F83-A37E-EC2DE0955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621" y="1892619"/>
            <a:ext cx="5271921" cy="1724297"/>
          </a:xfr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Въвеждане на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ефективни педагогически практики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интегриран подход на учене, изкуствен интелект, социално-емоционална компетентност</a:t>
            </a:r>
            <a:endParaRPr lang="bg-BG" sz="2400" dirty="0">
              <a:latin typeface="Book Antiqua" panose="0204060205030503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683ED6-1DB9-4379-818B-9F318814AB4C}"/>
              </a:ext>
            </a:extLst>
          </p:cNvPr>
          <p:cNvSpPr txBox="1">
            <a:spLocks/>
          </p:cNvSpPr>
          <p:nvPr/>
        </p:nvSpPr>
        <p:spPr>
          <a:xfrm>
            <a:off x="647323" y="1892618"/>
            <a:ext cx="5161675" cy="1724297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Създаване на устойчива среда за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професионална подкрепа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новоназначени директори и учители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bg-BG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FDF980-316B-4014-B23A-1010090FFAFF}"/>
              </a:ext>
            </a:extLst>
          </p:cNvPr>
          <p:cNvSpPr txBox="1">
            <a:spLocks/>
          </p:cNvSpPr>
          <p:nvPr/>
        </p:nvSpPr>
        <p:spPr>
          <a:xfrm>
            <a:off x="647323" y="3898450"/>
            <a:ext cx="5161675" cy="1860603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Прилагане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 на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нови и ефективни практики за развитие на четивна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грамотност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оценяване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ook Antiqua" panose="02040602050305030304" pitchFamily="18" charset="0"/>
              </a:rPr>
              <a:t> напредъка на учениците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B769BF4-6636-4816-B54A-D82B36E98EAD}"/>
              </a:ext>
            </a:extLst>
          </p:cNvPr>
          <p:cNvSpPr txBox="1">
            <a:spLocks/>
          </p:cNvSpPr>
          <p:nvPr/>
        </p:nvSpPr>
        <p:spPr>
          <a:xfrm>
            <a:off x="6007621" y="3898449"/>
            <a:ext cx="5271920" cy="1860603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Подобряване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 на капацитета на национално и регионално ниво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за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идентифициране, споделяне и прилагане на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добри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 практики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F707543-098E-41DE-9F00-01B6FAF1E1C3}"/>
              </a:ext>
            </a:extLst>
          </p:cNvPr>
          <p:cNvSpPr txBox="1">
            <a:spLocks/>
          </p:cNvSpPr>
          <p:nvPr/>
        </p:nvSpPr>
        <p:spPr>
          <a:xfrm>
            <a:off x="647323" y="369183"/>
            <a:ext cx="10632219" cy="928394"/>
          </a:xfrm>
          <a:prstGeom prst="rect">
            <a:avLst/>
          </a:prstGeom>
          <a:solidFill>
            <a:srgbClr val="BEDF1B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dirty="0">
                <a:solidFill>
                  <a:srgbClr val="002060"/>
                </a:solidFill>
                <a:latin typeface="Book Antiqua" panose="02040602050305030304" pitchFamily="18" charset="0"/>
              </a:rPr>
              <a:t>ОЧАКВАНИ РЕЗУЛТАТИ</a:t>
            </a:r>
          </a:p>
        </p:txBody>
      </p:sp>
    </p:spTree>
    <p:extLst>
      <p:ext uri="{BB962C8B-B14F-4D97-AF65-F5344CB8AC3E}">
        <p14:creationId xmlns:p14="http://schemas.microsoft.com/office/powerpoint/2010/main" val="2525624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C0C72E22-BA0F-19DD-E12D-2D55460D8B82}"/>
              </a:ext>
            </a:extLst>
          </p:cNvPr>
          <p:cNvSpPr/>
          <p:nvPr/>
        </p:nvSpPr>
        <p:spPr>
          <a:xfrm>
            <a:off x="323446" y="310386"/>
            <a:ext cx="11492336" cy="1039443"/>
          </a:xfrm>
          <a:prstGeom prst="down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F2BDE56-3BA3-CAAA-CB27-5AE02E0E7084}"/>
              </a:ext>
            </a:extLst>
          </p:cNvPr>
          <p:cNvSpPr txBox="1">
            <a:spLocks/>
          </p:cNvSpPr>
          <p:nvPr/>
        </p:nvSpPr>
        <p:spPr>
          <a:xfrm>
            <a:off x="1246495" y="387172"/>
            <a:ext cx="9310565" cy="61390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bg-BG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Доставчици на квалификации</a:t>
            </a:r>
            <a:endParaRPr lang="en-GB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73391A-D7BB-6736-0F93-094412EB77B2}"/>
              </a:ext>
            </a:extLst>
          </p:cNvPr>
          <p:cNvSpPr/>
          <p:nvPr/>
        </p:nvSpPr>
        <p:spPr>
          <a:xfrm>
            <a:off x="556636" y="1214123"/>
            <a:ext cx="2423720" cy="1302003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Висши училища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2108A16-2531-388B-1FD4-FE0A68687F1B}"/>
              </a:ext>
            </a:extLst>
          </p:cNvPr>
          <p:cNvSpPr/>
          <p:nvPr/>
        </p:nvSpPr>
        <p:spPr>
          <a:xfrm>
            <a:off x="3160835" y="1195458"/>
            <a:ext cx="2478030" cy="13151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Звена на МОН</a:t>
            </a:r>
            <a:endParaRPr lang="en-GB" sz="24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8B04D2-15E3-553F-7F69-633BAE8418FD}"/>
              </a:ext>
            </a:extLst>
          </p:cNvPr>
          <p:cNvSpPr/>
          <p:nvPr/>
        </p:nvSpPr>
        <p:spPr>
          <a:xfrm>
            <a:off x="5917830" y="3373380"/>
            <a:ext cx="3159462" cy="15011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Обучаващи </a:t>
            </a:r>
          </a:p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организации</a:t>
            </a:r>
          </a:p>
          <a:p>
            <a:pPr algn="ctr"/>
            <a:r>
              <a:rPr lang="en-AE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254</a:t>
            </a:r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бр.</a:t>
            </a:r>
            <a:endParaRPr lang="en-GB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3FFEC5-189B-CF64-C068-8CDD6B3C05BE}"/>
              </a:ext>
            </a:extLst>
          </p:cNvPr>
          <p:cNvSpPr/>
          <p:nvPr/>
        </p:nvSpPr>
        <p:spPr>
          <a:xfrm>
            <a:off x="5917830" y="1187597"/>
            <a:ext cx="3159462" cy="20830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ИРОПК</a:t>
            </a:r>
          </a:p>
          <a:p>
            <a:pPr algn="ctr"/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Одобрени програми  </a:t>
            </a:r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5961 бр.</a:t>
            </a:r>
            <a:endParaRPr lang="bg-BG" sz="20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Заличени програми</a:t>
            </a:r>
            <a:r>
              <a:rPr lang="bg-BG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1331 бр.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12B225-3BC7-994D-4499-D59177B88BF2}"/>
              </a:ext>
            </a:extLst>
          </p:cNvPr>
          <p:cNvSpPr/>
          <p:nvPr/>
        </p:nvSpPr>
        <p:spPr>
          <a:xfrm>
            <a:off x="556636" y="2611323"/>
            <a:ext cx="2423720" cy="68630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Факултети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EA8CE39-471A-60AE-56FB-D566080344D4}"/>
              </a:ext>
            </a:extLst>
          </p:cNvPr>
          <p:cNvSpPr/>
          <p:nvPr/>
        </p:nvSpPr>
        <p:spPr>
          <a:xfrm>
            <a:off x="3162245" y="2621313"/>
            <a:ext cx="2478030" cy="6684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НЦПКПС - Банкя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43" name="Rectangle: Rounded Corners 13">
            <a:extLst>
              <a:ext uri="{FF2B5EF4-FFF2-40B4-BE49-F238E27FC236}">
                <a16:creationId xmlns:a16="http://schemas.microsoft.com/office/drawing/2014/main" id="{FEA8CE39-471A-60AE-56FB-D566080344D4}"/>
              </a:ext>
            </a:extLst>
          </p:cNvPr>
          <p:cNvSpPr/>
          <p:nvPr/>
        </p:nvSpPr>
        <p:spPr>
          <a:xfrm>
            <a:off x="3205386" y="3390248"/>
            <a:ext cx="2433480" cy="73759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Институт по образование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44" name="Rectangle: Rounded Corners 13">
            <a:extLst>
              <a:ext uri="{FF2B5EF4-FFF2-40B4-BE49-F238E27FC236}">
                <a16:creationId xmlns:a16="http://schemas.microsoft.com/office/drawing/2014/main" id="{FEA8CE39-471A-60AE-56FB-D566080344D4}"/>
              </a:ext>
            </a:extLst>
          </p:cNvPr>
          <p:cNvSpPr/>
          <p:nvPr/>
        </p:nvSpPr>
        <p:spPr>
          <a:xfrm>
            <a:off x="3205386" y="4206784"/>
            <a:ext cx="2433480" cy="6677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Национален </a:t>
            </a:r>
            <a:r>
              <a:rPr lang="en-US" sz="2000" b="1" dirty="0">
                <a:latin typeface="Book Antiqua" panose="02040602050305030304" pitchFamily="18" charset="0"/>
              </a:rPr>
              <a:t>STEM</a:t>
            </a:r>
            <a:r>
              <a:rPr lang="bg-BG" sz="2000" b="1" dirty="0">
                <a:latin typeface="Book Antiqua" panose="02040602050305030304" pitchFamily="18" charset="0"/>
              </a:rPr>
              <a:t> център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45" name="Rectangle: Rounded Corners 13">
            <a:extLst>
              <a:ext uri="{FF2B5EF4-FFF2-40B4-BE49-F238E27FC236}">
                <a16:creationId xmlns:a16="http://schemas.microsoft.com/office/drawing/2014/main" id="{FEA8CE39-471A-60AE-56FB-D566080344D4}"/>
              </a:ext>
            </a:extLst>
          </p:cNvPr>
          <p:cNvSpPr/>
          <p:nvPr/>
        </p:nvSpPr>
        <p:spPr>
          <a:xfrm>
            <a:off x="3224606" y="4953485"/>
            <a:ext cx="2414260" cy="7572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РЦПППО</a:t>
            </a:r>
            <a:r>
              <a:rPr lang="bg-BG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 бр.</a:t>
            </a:r>
            <a:endParaRPr lang="en-GB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: Rounded Corners 13">
            <a:extLst>
              <a:ext uri="{FF2B5EF4-FFF2-40B4-BE49-F238E27FC236}">
                <a16:creationId xmlns:a16="http://schemas.microsoft.com/office/drawing/2014/main" id="{FEA8CE39-471A-60AE-56FB-D566080344D4}"/>
              </a:ext>
            </a:extLst>
          </p:cNvPr>
          <p:cNvSpPr/>
          <p:nvPr/>
        </p:nvSpPr>
        <p:spPr>
          <a:xfrm>
            <a:off x="3205386" y="5796886"/>
            <a:ext cx="2433480" cy="742759"/>
          </a:xfrm>
          <a:prstGeom prst="roundRect">
            <a:avLst/>
          </a:prstGeom>
          <a:ln>
            <a:solidFill>
              <a:srgbClr val="778A0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16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Национален център за кариерно консултиране</a:t>
            </a:r>
            <a:endParaRPr lang="en-GB" sz="16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49" name="Rectangle: Rounded Corners 12">
            <a:extLst>
              <a:ext uri="{FF2B5EF4-FFF2-40B4-BE49-F238E27FC236}">
                <a16:creationId xmlns:a16="http://schemas.microsoft.com/office/drawing/2014/main" id="{6D12B225-3BC7-994D-4499-D59177B88BF2}"/>
              </a:ext>
            </a:extLst>
          </p:cNvPr>
          <p:cNvSpPr/>
          <p:nvPr/>
        </p:nvSpPr>
        <p:spPr>
          <a:xfrm>
            <a:off x="576699" y="3457801"/>
            <a:ext cx="2385491" cy="72127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Департаменти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50" name="Rectangle: Rounded Corners 12">
            <a:extLst>
              <a:ext uri="{FF2B5EF4-FFF2-40B4-BE49-F238E27FC236}">
                <a16:creationId xmlns:a16="http://schemas.microsoft.com/office/drawing/2014/main" id="{6D12B225-3BC7-994D-4499-D59177B88BF2}"/>
              </a:ext>
            </a:extLst>
          </p:cNvPr>
          <p:cNvSpPr/>
          <p:nvPr/>
        </p:nvSpPr>
        <p:spPr>
          <a:xfrm>
            <a:off x="556636" y="4332905"/>
            <a:ext cx="2423720" cy="99103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Book Antiqua" panose="02040602050305030304" pitchFamily="18" charset="0"/>
              </a:rPr>
              <a:t>Центрове за квалификация към ВУ</a:t>
            </a:r>
            <a:endParaRPr lang="en-GB" sz="2000" b="1" dirty="0">
              <a:latin typeface="Book Antiqua" panose="02040602050305030304" pitchFamily="18" charset="0"/>
            </a:endParaRPr>
          </a:p>
        </p:txBody>
      </p:sp>
      <p:sp>
        <p:nvSpPr>
          <p:cNvPr id="51" name="Rectangle: Rounded Corners 12">
            <a:extLst>
              <a:ext uri="{FF2B5EF4-FFF2-40B4-BE49-F238E27FC236}">
                <a16:creationId xmlns:a16="http://schemas.microsoft.com/office/drawing/2014/main" id="{6D12B225-3BC7-994D-4499-D59177B88BF2}"/>
              </a:ext>
            </a:extLst>
          </p:cNvPr>
          <p:cNvSpPr/>
          <p:nvPr/>
        </p:nvSpPr>
        <p:spPr>
          <a:xfrm>
            <a:off x="9257771" y="1154469"/>
            <a:ext cx="2372089" cy="2116169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solidFill>
                  <a:schemeClr val="accent6">
                    <a:lumMod val="50000"/>
                  </a:schemeClr>
                </a:solidFill>
              </a:rPr>
              <a:t>Българска академия на науките</a:t>
            </a:r>
            <a:endParaRPr lang="en-GB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2" name="Arrow: Right 29">
            <a:extLst>
              <a:ext uri="{FF2B5EF4-FFF2-40B4-BE49-F238E27FC236}">
                <a16:creationId xmlns:a16="http://schemas.microsoft.com/office/drawing/2014/main" id="{DA23E4B2-A364-8DF1-337E-8B07CBB8AD01}"/>
              </a:ext>
            </a:extLst>
          </p:cNvPr>
          <p:cNvSpPr/>
          <p:nvPr/>
        </p:nvSpPr>
        <p:spPr>
          <a:xfrm rot="5400000">
            <a:off x="4401830" y="2219706"/>
            <a:ext cx="173788" cy="564665"/>
          </a:xfrm>
          <a:prstGeom prst="rightArrow">
            <a:avLst/>
          </a:prstGeom>
          <a:solidFill>
            <a:srgbClr val="BEDF1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row: Right 29">
            <a:extLst>
              <a:ext uri="{FF2B5EF4-FFF2-40B4-BE49-F238E27FC236}">
                <a16:creationId xmlns:a16="http://schemas.microsoft.com/office/drawing/2014/main" id="{DA23E4B2-A364-8DF1-337E-8B07CBB8AD01}"/>
              </a:ext>
            </a:extLst>
          </p:cNvPr>
          <p:cNvSpPr/>
          <p:nvPr/>
        </p:nvSpPr>
        <p:spPr>
          <a:xfrm rot="5400000">
            <a:off x="1682725" y="2195623"/>
            <a:ext cx="171540" cy="564665"/>
          </a:xfrm>
          <a:prstGeom prst="rightArrow">
            <a:avLst/>
          </a:prstGeom>
          <a:solidFill>
            <a:srgbClr val="BEDF1B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5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44729" y="1128304"/>
            <a:ext cx="4230189" cy="90950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g-BG" sz="2000" b="1" dirty="0">
                <a:latin typeface="Book Antiqua" panose="02040602050305030304" pitchFamily="18" charset="0"/>
              </a:rPr>
              <a:t>ИРОПК има раздел „планирани обучения“ по вписаните програми 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44729" y="4981303"/>
            <a:ext cx="4230189" cy="144562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g-BG" u="sng" dirty="0">
                <a:latin typeface="Book Antiqua" panose="02040602050305030304" pitchFamily="18" charset="0"/>
              </a:rPr>
              <a:t>ВАЖНО УТОЧНЕНИЕ: </a:t>
            </a:r>
            <a:r>
              <a:rPr lang="bg-BG" dirty="0">
                <a:latin typeface="Book Antiqua" panose="02040602050305030304" pitchFamily="18" charset="0"/>
              </a:rPr>
              <a:t>това е функция, която с натрупване на данни ще позволи да се правят изводи за конкретни програми</a:t>
            </a:r>
          </a:p>
        </p:txBody>
      </p:sp>
      <p:graphicFrame>
        <p:nvGraphicFramePr>
          <p:cNvPr id="5" name="Контейнер за картина 4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83066011"/>
              </p:ext>
            </p:extLst>
          </p:nvPr>
        </p:nvGraphicFramePr>
        <p:xfrm>
          <a:off x="5413375" y="461554"/>
          <a:ext cx="6351905" cy="596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Текстов контейнер 3"/>
          <p:cNvSpPr txBox="1">
            <a:spLocks/>
          </p:cNvSpPr>
          <p:nvPr/>
        </p:nvSpPr>
        <p:spPr>
          <a:xfrm>
            <a:off x="844728" y="2144486"/>
            <a:ext cx="4230190" cy="2436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17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778A06"/>
                </a:solidFill>
                <a:latin typeface="Book Antiqua" panose="02040602050305030304" pitchFamily="18" charset="0"/>
              </a:rPr>
              <a:t>ИРОПК събира обратни връзки от участниците в обученията чрез въвеждане на списъци от обучителните организации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778A06"/>
                </a:solidFill>
                <a:latin typeface="Book Antiqua" panose="02040602050305030304" pitchFamily="18" charset="0"/>
              </a:rPr>
              <a:t>Анкета с четири въпроса получава всеки на електронна поща с </a:t>
            </a:r>
            <a:r>
              <a:rPr lang="en-US" dirty="0" err="1">
                <a:solidFill>
                  <a:srgbClr val="778A06"/>
                </a:solidFill>
                <a:latin typeface="Book Antiqua" panose="02040602050305030304" pitchFamily="18" charset="0"/>
              </a:rPr>
              <a:t>edu.mon</a:t>
            </a:r>
            <a:endParaRPr lang="en-US" dirty="0">
              <a:solidFill>
                <a:srgbClr val="778A06"/>
              </a:solidFill>
              <a:latin typeface="Book Antiqua" panose="020406020503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>
                <a:solidFill>
                  <a:srgbClr val="778A06"/>
                </a:solidFill>
                <a:latin typeface="Book Antiqua" panose="02040602050305030304" pitchFamily="18" charset="0"/>
              </a:rPr>
              <a:t>Имаме резултати от анкетирането за 56 организации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/>
          </a:p>
        </p:txBody>
      </p:sp>
      <p:sp>
        <p:nvSpPr>
          <p:cNvPr id="7" name="Заглавие 1"/>
          <p:cNvSpPr txBox="1">
            <a:spLocks/>
          </p:cNvSpPr>
          <p:nvPr/>
        </p:nvSpPr>
        <p:spPr>
          <a:xfrm>
            <a:off x="844729" y="461554"/>
            <a:ext cx="4230189" cy="5257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РЕЙТИНГ</a:t>
            </a:r>
          </a:p>
        </p:txBody>
      </p:sp>
    </p:spTree>
    <p:extLst>
      <p:ext uri="{BB962C8B-B14F-4D97-AF65-F5344CB8AC3E}">
        <p14:creationId xmlns:p14="http://schemas.microsoft.com/office/powerpoint/2010/main" val="2112723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3">
            <a:extLst>
              <a:ext uri="{FF2B5EF4-FFF2-40B4-BE49-F238E27FC236}">
                <a16:creationId xmlns:a16="http://schemas.microsoft.com/office/drawing/2014/main" id="{EC9E8EAA-D827-420C-BFFB-46B83DCA6D8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704114" y="2771119"/>
            <a:ext cx="1115912" cy="2122642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10" name="Подзаглавие 2">
            <a:extLst>
              <a:ext uri="{FF2B5EF4-FFF2-40B4-BE49-F238E27FC236}">
                <a16:creationId xmlns:a16="http://schemas.microsoft.com/office/drawing/2014/main" id="{2F164F07-78D2-E28E-D7BC-4A1197EB5D1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36676" y="336419"/>
            <a:ext cx="6608261" cy="832000"/>
          </a:xfrm>
          <a:ln>
            <a:solidFill>
              <a:srgbClr val="BEDF1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" indent="0" algn="ctr">
              <a:buNone/>
            </a:pPr>
            <a:r>
              <a:rPr lang="bg-BG" sz="3600" b="1" dirty="0">
                <a:solidFill>
                  <a:srgbClr val="778A06"/>
                </a:solidFill>
                <a:latin typeface="Book Antiqua" panose="02040602050305030304" pitchFamily="18" charset="0"/>
              </a:rPr>
              <a:t>Механизъм за монит</a:t>
            </a:r>
            <a:r>
              <a:rPr lang="bg-BG" sz="3600" b="1" dirty="0">
                <a:solidFill>
                  <a:srgbClr val="778A06"/>
                </a:solidFill>
              </a:rPr>
              <a:t>оринг </a:t>
            </a:r>
            <a:br>
              <a:rPr lang="ru-RU" sz="3600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</a:br>
            <a:endParaRPr lang="bg-BG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Подзаглавие 2">
            <a:extLst>
              <a:ext uri="{FF2B5EF4-FFF2-40B4-BE49-F238E27FC236}">
                <a16:creationId xmlns:a16="http://schemas.microsoft.com/office/drawing/2014/main" id="{2F164F07-78D2-E28E-D7BC-4A1197EB5D1B}"/>
              </a:ext>
            </a:extLst>
          </p:cNvPr>
          <p:cNvSpPr txBox="1">
            <a:spLocks/>
          </p:cNvSpPr>
          <p:nvPr/>
        </p:nvSpPr>
        <p:spPr>
          <a:xfrm>
            <a:off x="275866" y="4916952"/>
            <a:ext cx="5889802" cy="15796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bg-BG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включва експерти и учители, определени със заповед на министъра на образованието и науката</a:t>
            </a:r>
            <a:br>
              <a:rPr lang="ru-RU" sz="3200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endParaRPr lang="bg-BG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Подзаглавие 2">
            <a:extLst>
              <a:ext uri="{FF2B5EF4-FFF2-40B4-BE49-F238E27FC236}">
                <a16:creationId xmlns:a16="http://schemas.microsoft.com/office/drawing/2014/main" id="{2F164F07-78D2-E28E-D7BC-4A1197EB5D1B}"/>
              </a:ext>
            </a:extLst>
          </p:cNvPr>
          <p:cNvSpPr txBox="1">
            <a:spLocks/>
          </p:cNvSpPr>
          <p:nvPr/>
        </p:nvSpPr>
        <p:spPr>
          <a:xfrm>
            <a:off x="214906" y="1536169"/>
            <a:ext cx="5950763" cy="1363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bg-BG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по утвърдени процедури от министъра на образованието и науката</a:t>
            </a:r>
            <a:endParaRPr lang="bg-BG" sz="28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19" name="Подзаглавие 2">
            <a:extLst>
              <a:ext uri="{FF2B5EF4-FFF2-40B4-BE49-F238E27FC236}">
                <a16:creationId xmlns:a16="http://schemas.microsoft.com/office/drawing/2014/main" id="{2F164F07-78D2-E28E-D7BC-4A1197EB5D1B}"/>
              </a:ext>
            </a:extLst>
          </p:cNvPr>
          <p:cNvSpPr txBox="1">
            <a:spLocks/>
          </p:cNvSpPr>
          <p:nvPr/>
        </p:nvSpPr>
        <p:spPr>
          <a:xfrm>
            <a:off x="275867" y="3339306"/>
            <a:ext cx="5889802" cy="1138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r>
              <a:rPr lang="bg-BG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чрез инструменти, апробирани и утвърдени </a:t>
            </a:r>
            <a:br>
              <a:rPr lang="ru-RU" sz="3600" dirty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</a:br>
            <a:endParaRPr lang="bg-BG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Групиране 5"/>
          <p:cNvGrpSpPr/>
          <p:nvPr/>
        </p:nvGrpSpPr>
        <p:grpSpPr>
          <a:xfrm>
            <a:off x="6820026" y="1585245"/>
            <a:ext cx="5099676" cy="1023957"/>
            <a:chOff x="0" y="293207"/>
            <a:chExt cx="7881573" cy="1346642"/>
          </a:xfrm>
        </p:grpSpPr>
        <p:sp>
          <p:nvSpPr>
            <p:cNvPr id="7" name="Закръглен правоъгълник 6"/>
            <p:cNvSpPr/>
            <p:nvPr/>
          </p:nvSpPr>
          <p:spPr>
            <a:xfrm>
              <a:off x="0" y="293207"/>
              <a:ext cx="7881573" cy="134664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8" name="Закръглен правоъгълник 4"/>
            <p:cNvSpPr txBox="1"/>
            <p:nvPr/>
          </p:nvSpPr>
          <p:spPr>
            <a:xfrm>
              <a:off x="65738" y="358945"/>
              <a:ext cx="7750097" cy="12151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000" b="1" kern="1200" dirty="0">
                  <a:solidFill>
                    <a:srgbClr val="778A06"/>
                  </a:solidFill>
                  <a:latin typeface="Book Antiqua" panose="02040602050305030304" pitchFamily="18" charset="0"/>
                </a:rPr>
                <a:t>Карта за проверка на обучение, </a:t>
              </a:r>
            </a:p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000" kern="1200" dirty="0">
                  <a:solidFill>
                    <a:srgbClr val="002060"/>
                  </a:solidFill>
                  <a:latin typeface="Book Antiqua" panose="02040602050305030304" pitchFamily="18" charset="0"/>
                </a:rPr>
                <a:t>Приложение №26 към Наредба 15/2019 г. </a:t>
              </a:r>
              <a:endParaRPr lang="en-US" sz="2000" kern="1200" dirty="0">
                <a:solidFill>
                  <a:srgbClr val="002060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9" name="Групиране 8"/>
          <p:cNvGrpSpPr/>
          <p:nvPr/>
        </p:nvGrpSpPr>
        <p:grpSpPr>
          <a:xfrm>
            <a:off x="6840724" y="2653861"/>
            <a:ext cx="5078978" cy="1168977"/>
            <a:chOff x="0" y="2185127"/>
            <a:chExt cx="7881573" cy="1110101"/>
          </a:xfrm>
        </p:grpSpPr>
        <p:sp>
          <p:nvSpPr>
            <p:cNvPr id="11" name="Закръглен правоъгълник 10"/>
            <p:cNvSpPr/>
            <p:nvPr/>
          </p:nvSpPr>
          <p:spPr>
            <a:xfrm>
              <a:off x="0" y="2185127"/>
              <a:ext cx="7881573" cy="1106809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2" name="Закръглен правоъгълник 4"/>
            <p:cNvSpPr txBox="1"/>
            <p:nvPr/>
          </p:nvSpPr>
          <p:spPr>
            <a:xfrm>
              <a:off x="38589" y="2296479"/>
              <a:ext cx="7773513" cy="9987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000" b="1" kern="1200" dirty="0">
                  <a:solidFill>
                    <a:srgbClr val="778A06"/>
                  </a:solidFill>
                  <a:latin typeface="Book Antiqua" panose="02040602050305030304" pitchFamily="18" charset="0"/>
                </a:rPr>
                <a:t>Карта за мониторинг, </a:t>
              </a:r>
              <a:r>
                <a:rPr lang="bg-BG" sz="2000" kern="1200" dirty="0">
                  <a:solidFill>
                    <a:srgbClr val="002060"/>
                  </a:solidFill>
                  <a:latin typeface="Book Antiqua" panose="02040602050305030304" pitchFamily="18" charset="0"/>
                </a:rPr>
                <a:t>приложение към Правила за изпълнение на НП „Квалификация на педагогическите специалисти“</a:t>
              </a:r>
              <a:endParaRPr lang="en-US" sz="2000" kern="1200" dirty="0">
                <a:solidFill>
                  <a:srgbClr val="002060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13" name="Групиране 12"/>
          <p:cNvGrpSpPr/>
          <p:nvPr/>
        </p:nvGrpSpPr>
        <p:grpSpPr>
          <a:xfrm>
            <a:off x="6858133" y="3857116"/>
            <a:ext cx="5044161" cy="988396"/>
            <a:chOff x="0" y="3306290"/>
            <a:chExt cx="7881573" cy="1319762"/>
          </a:xfrm>
        </p:grpSpPr>
        <p:sp>
          <p:nvSpPr>
            <p:cNvPr id="14" name="Закръглен правоъгълник 13"/>
            <p:cNvSpPr/>
            <p:nvPr/>
          </p:nvSpPr>
          <p:spPr>
            <a:xfrm>
              <a:off x="0" y="3306290"/>
              <a:ext cx="7881573" cy="131976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15" name="Закръглен правоъгълник 4"/>
            <p:cNvSpPr txBox="1"/>
            <p:nvPr/>
          </p:nvSpPr>
          <p:spPr>
            <a:xfrm>
              <a:off x="64425" y="3370715"/>
              <a:ext cx="7752723" cy="11909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>
                  <a:solidFill>
                    <a:srgbClr val="778A06"/>
                  </a:solidFill>
                  <a:latin typeface="Book Antiqua" panose="02040602050305030304" pitchFamily="18" charset="0"/>
                </a:rPr>
                <a:t>Карта за самооценка на </a:t>
              </a:r>
              <a:r>
                <a:rPr lang="ru-RU" sz="2000" b="1" kern="1200" dirty="0" err="1">
                  <a:solidFill>
                    <a:srgbClr val="778A06"/>
                  </a:solidFill>
                  <a:latin typeface="Book Antiqua" panose="02040602050305030304" pitchFamily="18" charset="0"/>
                </a:rPr>
                <a:t>обучителя</a:t>
              </a:r>
              <a:r>
                <a:rPr lang="ru-RU" sz="2000" b="1" kern="1200" dirty="0">
                  <a:solidFill>
                    <a:srgbClr val="778A06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2000" kern="1200" dirty="0">
                  <a:solidFill>
                    <a:srgbClr val="002060"/>
                  </a:solidFill>
                  <a:latin typeface="Book Antiqua" panose="02040602050305030304" pitchFamily="18" charset="0"/>
                </a:rPr>
                <a:t>при </a:t>
              </a:r>
              <a:r>
                <a:rPr lang="ru-RU" sz="2000" kern="1200" dirty="0" err="1">
                  <a:solidFill>
                    <a:srgbClr val="002060"/>
                  </a:solidFill>
                  <a:latin typeface="Book Antiqua" panose="02040602050305030304" pitchFamily="18" charset="0"/>
                </a:rPr>
                <a:t>осъществяване</a:t>
              </a:r>
              <a:r>
                <a:rPr lang="ru-RU" sz="2000" kern="1200" dirty="0">
                  <a:solidFill>
                    <a:srgbClr val="002060"/>
                  </a:solidFill>
                  <a:latin typeface="Book Antiqua" panose="02040602050305030304" pitchFamily="18" charset="0"/>
                </a:rPr>
                <a:t> на мониторинг</a:t>
              </a:r>
              <a:endParaRPr lang="bg-BG" sz="2000" kern="1200" dirty="0">
                <a:solidFill>
                  <a:srgbClr val="002060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16" name="Групиране 15"/>
          <p:cNvGrpSpPr/>
          <p:nvPr/>
        </p:nvGrpSpPr>
        <p:grpSpPr>
          <a:xfrm>
            <a:off x="6850675" y="4893761"/>
            <a:ext cx="5051620" cy="906099"/>
            <a:chOff x="0" y="4632236"/>
            <a:chExt cx="7881573" cy="1209875"/>
          </a:xfrm>
        </p:grpSpPr>
        <p:sp>
          <p:nvSpPr>
            <p:cNvPr id="20" name="Закръглен правоъгълник 19"/>
            <p:cNvSpPr/>
            <p:nvPr/>
          </p:nvSpPr>
          <p:spPr>
            <a:xfrm>
              <a:off x="0" y="4632236"/>
              <a:ext cx="7881573" cy="1209875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21" name="Закръглен правоъгълник 4"/>
            <p:cNvSpPr txBox="1"/>
            <p:nvPr/>
          </p:nvSpPr>
          <p:spPr>
            <a:xfrm>
              <a:off x="54661" y="4644654"/>
              <a:ext cx="7763450" cy="10917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g-BG" sz="2000" b="1" kern="1200" dirty="0">
                  <a:solidFill>
                    <a:srgbClr val="778A06"/>
                  </a:solidFill>
                  <a:latin typeface="Book Antiqua" panose="02040602050305030304" pitchFamily="18" charset="0"/>
                </a:rPr>
                <a:t>Анкетни карти за обратна връзка, </a:t>
              </a:r>
              <a:r>
                <a:rPr lang="bg-BG" sz="2000" kern="1200" dirty="0">
                  <a:solidFill>
                    <a:srgbClr val="002060"/>
                  </a:solidFill>
                  <a:latin typeface="Book Antiqua" panose="02040602050305030304" pitchFamily="18" charset="0"/>
                </a:rPr>
                <a:t>непосредствена след обучението и последваща</a:t>
              </a:r>
              <a:endParaRPr lang="en-US" sz="2000" kern="1200" dirty="0">
                <a:solidFill>
                  <a:srgbClr val="002060"/>
                </a:solidFill>
                <a:latin typeface="Book Antiqua" panose="020406020503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8670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>
            <a:extLst>
              <a:ext uri="{FF2B5EF4-FFF2-40B4-BE49-F238E27FC236}">
                <a16:creationId xmlns:a16="http://schemas.microsoft.com/office/drawing/2014/main" id="{6B2A6D8C-2F59-4A2B-A330-D4951D937DD9}"/>
              </a:ext>
            </a:extLst>
          </p:cNvPr>
          <p:cNvGrpSpPr>
            <a:grpSpLocks/>
          </p:cNvGrpSpPr>
          <p:nvPr/>
        </p:nvGrpSpPr>
        <p:grpSpPr bwMode="auto">
          <a:xfrm>
            <a:off x="2299063" y="870858"/>
            <a:ext cx="7332617" cy="5468982"/>
            <a:chOff x="3174" y="2656"/>
            <a:chExt cx="1549" cy="1351"/>
          </a:xfrm>
        </p:grpSpPr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C6337148-C21B-4210-9C15-0877F4C3204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bg-BG" altLang="bg-BG" sz="1800" b="0">
                <a:latin typeface="Arial" panose="020B0604020202020204" pitchFamily="34" charset="0"/>
              </a:endParaRPr>
            </a:p>
          </p:txBody>
        </p:sp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4EFEE474-3583-4077-BB18-8759A20E3B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bg-BG" altLang="bg-BG" sz="1800" b="0">
                <a:latin typeface="Arial" panose="020B0604020202020204" pitchFamily="34" charset="0"/>
              </a:endParaRPr>
            </a:p>
          </p:txBody>
        </p:sp>
        <p:sp>
          <p:nvSpPr>
            <p:cNvPr id="13" name="AutoShape 10">
              <a:extLst>
                <a:ext uri="{FF2B5EF4-FFF2-40B4-BE49-F238E27FC236}">
                  <a16:creationId xmlns:a16="http://schemas.microsoft.com/office/drawing/2014/main" id="{49F4A92D-FE49-421D-9635-E51364DD93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7"/>
              <a:ext cx="1348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bg-BG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A3922A6-AFB7-478B-B93D-D75997004593}"/>
              </a:ext>
            </a:extLst>
          </p:cNvPr>
          <p:cNvSpPr txBox="1"/>
          <p:nvPr/>
        </p:nvSpPr>
        <p:spPr>
          <a:xfrm>
            <a:off x="3252941" y="2461470"/>
            <a:ext cx="5486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Проект на закон  за изменения и </a:t>
            </a:r>
            <a:r>
              <a:rPr lang="ru-RU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допълнения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на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ЗПУО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A2D604B-482D-410A-9360-051F5E49F06A}"/>
              </a:ext>
            </a:extLst>
          </p:cNvPr>
          <p:cNvSpPr txBox="1">
            <a:spLocks/>
          </p:cNvSpPr>
          <p:nvPr/>
        </p:nvSpPr>
        <p:spPr>
          <a:xfrm>
            <a:off x="177551" y="1030687"/>
            <a:ext cx="4161394" cy="4855818"/>
          </a:xfrm>
          <a:prstGeom prst="rect">
            <a:avLst/>
          </a:prstGeom>
        </p:spPr>
        <p:txBody>
          <a:bodyPr/>
          <a:lstStyle>
            <a:lvl1pPr marL="396875" indent="-396875" algn="l" defTabSz="912813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4400" indent="-396875" algn="l" defTabSz="912813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800">
                <a:solidFill>
                  <a:schemeClr val="bg1"/>
                </a:solidFill>
                <a:latin typeface="+mn-lt"/>
              </a:defRPr>
            </a:lvl2pPr>
            <a:lvl3pPr marL="1258888" indent="-344488" algn="l" defTabSz="912813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3pPr>
            <a:lvl4pPr marL="1604963" indent="-346075" algn="l" defTabSz="912813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4pPr>
            <a:lvl5pPr marL="1941513" indent="-336550" algn="l" defTabSz="912813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5pPr>
            <a:lvl6pPr marL="2398713" indent="-336550" algn="l" defTabSz="912813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6pPr>
            <a:lvl7pPr marL="2855913" indent="-336550" algn="l" defTabSz="912813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7pPr>
            <a:lvl8pPr marL="3313113" indent="-336550" algn="l" defTabSz="912813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8pPr>
            <a:lvl9pPr marL="3770313" indent="-336550" algn="l" defTabSz="912813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sz="1000" kern="0" dirty="0">
              <a:solidFill>
                <a:srgbClr val="003399"/>
              </a:solidFill>
            </a:endParaRPr>
          </a:p>
          <a:p>
            <a:endParaRPr lang="bg-BG" sz="2400" b="1" u="sng" dirty="0">
              <a:solidFill>
                <a:srgbClr val="778A06"/>
              </a:solidFill>
            </a:endParaRPr>
          </a:p>
          <a:p>
            <a:endParaRPr lang="bg-BG" sz="2400" b="1" u="sng" dirty="0">
              <a:solidFill>
                <a:srgbClr val="778A06"/>
              </a:solidFill>
            </a:endParaRPr>
          </a:p>
          <a:p>
            <a:endParaRPr lang="bg-BG" sz="2400" b="1" u="sng" dirty="0">
              <a:solidFill>
                <a:srgbClr val="778A06"/>
              </a:solidFill>
            </a:endParaRPr>
          </a:p>
          <a:p>
            <a:pPr marL="0" indent="0">
              <a:buFontTx/>
              <a:buNone/>
            </a:pPr>
            <a:endParaRPr lang="ru-RU" sz="1000" kern="0" dirty="0">
              <a:solidFill>
                <a:srgbClr val="003399"/>
              </a:solidFill>
            </a:endParaRPr>
          </a:p>
          <a:p>
            <a:pPr marL="0" indent="0">
              <a:buNone/>
            </a:pPr>
            <a:endParaRPr lang="ru-RU" sz="2400" kern="0" dirty="0"/>
          </a:p>
          <a:p>
            <a:endParaRPr lang="bg-BG" sz="2400" kern="0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A9DEE780-5C52-4AEF-9BCC-73B0B8880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505" y="333047"/>
            <a:ext cx="847417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35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71DC5-91E1-4886-BFB0-022320A5B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400" y="5831195"/>
            <a:ext cx="5232055" cy="611206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sz="2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anose="02040602050305030304" pitchFamily="18" charset="0"/>
              </a:rPr>
              <a:t>Създава се връзка между висшето и </a:t>
            </a:r>
            <a:r>
              <a:rPr lang="ru-RU" sz="2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Book Antiqua" panose="02040602050305030304" pitchFamily="18" charset="0"/>
              </a:rPr>
              <a:t>училищното</a:t>
            </a:r>
            <a:r>
              <a:rPr lang="ru-RU" sz="2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ook Antiqua" panose="02040602050305030304" pitchFamily="18" charset="0"/>
              </a:rPr>
              <a:t> образование</a:t>
            </a:r>
          </a:p>
          <a:p>
            <a:endParaRPr lang="ru-RU" sz="2600" dirty="0">
              <a:solidFill>
                <a:schemeClr val="tx2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60587-454E-433D-8440-F8F787969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6994" y="508417"/>
            <a:ext cx="5585703" cy="3898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40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„Учител методик“, </a:t>
            </a:r>
          </a:p>
          <a:p>
            <a:pPr marL="45720" indent="0">
              <a:buNone/>
            </a:pPr>
            <a:r>
              <a:rPr lang="ru-RU" sz="29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извършва методическото подпомагане в рамките на установеното работно време по трудовото си правоотношение, </a:t>
            </a:r>
          </a:p>
          <a:p>
            <a:pPr marL="45720" indent="0">
              <a:buNone/>
            </a:pPr>
            <a:r>
              <a:rPr lang="ru-RU" sz="29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задълженията в детската градина или училището с намалена норма преподавателска работа; </a:t>
            </a:r>
          </a:p>
          <a:p>
            <a:pPr marL="45720" indent="0">
              <a:buNone/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Методическото подпомагане се извършва по график</a:t>
            </a:r>
            <a:r>
              <a:rPr lang="ru-RU" sz="29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, определен от началника на РУО след съгласуване с директора - работодател на учителя методик. </a:t>
            </a:r>
          </a:p>
          <a:p>
            <a:pPr marL="45720" indent="0">
              <a:buNone/>
            </a:pPr>
            <a:r>
              <a:rPr lang="ru-RU" sz="29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Разходите за изпълнение на задълженията се изплащат чрез директора </a:t>
            </a:r>
            <a:r>
              <a:rPr lang="ru-RU" sz="29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– негов работодател</a:t>
            </a:r>
          </a:p>
          <a:p>
            <a:endParaRPr lang="ru-RU" sz="2600" dirty="0">
              <a:solidFill>
                <a:schemeClr val="tx2"/>
              </a:solidFill>
            </a:endParaRPr>
          </a:p>
          <a:p>
            <a:endParaRPr lang="bg-BG" dirty="0">
              <a:solidFill>
                <a:schemeClr val="tx2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A71DC5-91E1-4886-BFB0-022320A5BFEA}"/>
              </a:ext>
            </a:extLst>
          </p:cNvPr>
          <p:cNvSpPr txBox="1">
            <a:spLocks/>
          </p:cNvSpPr>
          <p:nvPr/>
        </p:nvSpPr>
        <p:spPr>
          <a:xfrm>
            <a:off x="486399" y="3631475"/>
            <a:ext cx="5232055" cy="20980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u="sng" dirty="0" err="1">
                <a:solidFill>
                  <a:srgbClr val="778A06"/>
                </a:solidFill>
                <a:latin typeface="Book Antiqua" panose="02040602050305030304" pitchFamily="18" charset="0"/>
              </a:rPr>
              <a:t>Синхронизиране</a:t>
            </a:r>
            <a:r>
              <a:rPr lang="ru-RU" sz="2000" b="1" u="sng" dirty="0">
                <a:solidFill>
                  <a:srgbClr val="778A06"/>
                </a:solidFill>
                <a:latin typeface="Book Antiqua" panose="02040602050305030304" pitchFamily="18" charset="0"/>
              </a:rPr>
              <a:t> </a:t>
            </a:r>
            <a:r>
              <a:rPr lang="ru-RU" sz="2000" u="sng" dirty="0">
                <a:solidFill>
                  <a:srgbClr val="778A06"/>
                </a:solidFill>
                <a:latin typeface="Book Antiqua" panose="02040602050305030304" pitchFamily="18" charset="0"/>
              </a:rPr>
              <a:t>на </a:t>
            </a:r>
            <a:r>
              <a:rPr lang="ru-RU" sz="2000" u="sng" dirty="0" err="1">
                <a:solidFill>
                  <a:srgbClr val="778A06"/>
                </a:solidFill>
                <a:latin typeface="Book Antiqua" panose="02040602050305030304" pitchFamily="18" charset="0"/>
              </a:rPr>
              <a:t>компетентностите</a:t>
            </a:r>
            <a:r>
              <a:rPr lang="ru-RU" sz="2000" u="sng" dirty="0">
                <a:solidFill>
                  <a:srgbClr val="778A06"/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от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висшето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училище с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първо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ниво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професионално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равнище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(учител) в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професионалните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профили за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учителските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длъжности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ru-RU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DA71DC5-91E1-4886-BFB0-022320A5BFEA}"/>
              </a:ext>
            </a:extLst>
          </p:cNvPr>
          <p:cNvSpPr txBox="1">
            <a:spLocks/>
          </p:cNvSpPr>
          <p:nvPr/>
        </p:nvSpPr>
        <p:spPr>
          <a:xfrm>
            <a:off x="486402" y="508418"/>
            <a:ext cx="5232054" cy="2921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28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„</a:t>
            </a:r>
            <a:r>
              <a:rPr lang="ru-RU" sz="2800" b="1" u="sng" dirty="0" err="1">
                <a:solidFill>
                  <a:schemeClr val="tx1"/>
                </a:solidFill>
                <a:latin typeface="Book Antiqua" panose="02040602050305030304" pitchFamily="18" charset="0"/>
              </a:rPr>
              <a:t>Базови</a:t>
            </a:r>
            <a:r>
              <a:rPr lang="ru-RU" sz="28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 учители“, </a:t>
            </a:r>
          </a:p>
          <a:p>
            <a:pPr marL="45720" indent="0">
              <a:buFont typeface="Corbel" pitchFamily="34" charset="0"/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определят се от директора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детската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градина или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училището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по предложение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висшето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училище</a:t>
            </a:r>
          </a:p>
          <a:p>
            <a:pPr marL="45720" indent="0">
              <a:buFont typeface="Corbel" pitchFamily="34" charset="0"/>
              <a:buNone/>
            </a:pP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получават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допълнително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трудово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възнаграждение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при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условията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и по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реда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на ДОС за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нормирането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заплащането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на труда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3E60587-454E-433D-8440-F8F787969A86}"/>
              </a:ext>
            </a:extLst>
          </p:cNvPr>
          <p:cNvSpPr txBox="1">
            <a:spLocks/>
          </p:cNvSpPr>
          <p:nvPr/>
        </p:nvSpPr>
        <p:spPr>
          <a:xfrm>
            <a:off x="5886994" y="4615543"/>
            <a:ext cx="5585703" cy="108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u="sng" dirty="0" err="1">
                <a:solidFill>
                  <a:schemeClr val="tx1"/>
                </a:solidFill>
                <a:latin typeface="Book Antiqua" panose="02040602050305030304" pitchFamily="18" charset="0"/>
              </a:rPr>
              <a:t>кариерните</a:t>
            </a:r>
            <a:r>
              <a:rPr lang="ru-RU" sz="28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sz="2800" b="1" u="sng" dirty="0" err="1">
                <a:solidFill>
                  <a:schemeClr val="tx1"/>
                </a:solidFill>
                <a:latin typeface="Book Antiqua" panose="02040602050305030304" pitchFamily="18" charset="0"/>
              </a:rPr>
              <a:t>консултанти</a:t>
            </a:r>
            <a:r>
              <a:rPr lang="ru-RU" sz="28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Book Antiqua" panose="02040602050305030304" pitchFamily="18" charset="0"/>
              </a:rPr>
              <a:t>в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групата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педагогическите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специалисти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endParaRPr lang="ru-RU" sz="2600" dirty="0">
              <a:solidFill>
                <a:schemeClr val="tx2"/>
              </a:solidFill>
            </a:endParaRPr>
          </a:p>
          <a:p>
            <a:endParaRPr lang="bg-B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982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CF8CA5-00E6-4A4C-BA96-DA92160D0377}"/>
              </a:ext>
            </a:extLst>
          </p:cNvPr>
          <p:cNvSpPr txBox="1">
            <a:spLocks/>
          </p:cNvSpPr>
          <p:nvPr/>
        </p:nvSpPr>
        <p:spPr>
          <a:xfrm>
            <a:off x="645099" y="3688086"/>
            <a:ext cx="5536707" cy="28150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Corbel" pitchFamily="34" charset="0"/>
              <a:buNone/>
            </a:pPr>
            <a:endParaRPr lang="ru-RU" sz="24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ru-RU" sz="2400" b="1" dirty="0" err="1">
                <a:solidFill>
                  <a:srgbClr val="002060"/>
                </a:solidFill>
                <a:latin typeface="Book Antiqua" panose="02040602050305030304" pitchFamily="18" charset="0"/>
              </a:rPr>
              <a:t>квалификационни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Book Antiqua" panose="02040602050305030304" pitchFamily="18" charset="0"/>
              </a:rPr>
              <a:t>кредити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при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Book Antiqua" panose="02040602050305030304" pitchFamily="18" charset="0"/>
              </a:rPr>
              <a:t>вътрешноинституционалната</a:t>
            </a:r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 и </a:t>
            </a:r>
            <a:r>
              <a:rPr lang="ru-RU" sz="2400" dirty="0" err="1">
                <a:solidFill>
                  <a:srgbClr val="002060"/>
                </a:solidFill>
                <a:latin typeface="Book Antiqua" panose="02040602050305030304" pitchFamily="18" charset="0"/>
              </a:rPr>
              <a:t>междуинституционалната</a:t>
            </a:r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 квалификация </a:t>
            </a:r>
          </a:p>
          <a:p>
            <a:r>
              <a:rPr lang="ru-RU" sz="2400" dirty="0" err="1">
                <a:solidFill>
                  <a:srgbClr val="002060"/>
                </a:solidFill>
                <a:latin typeface="Book Antiqua" panose="02040602050305030304" pitchFamily="18" charset="0"/>
              </a:rPr>
              <a:t>допълнена</a:t>
            </a:r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дефиниция на </a:t>
            </a:r>
            <a:r>
              <a:rPr lang="ru-RU" sz="2400" b="1" dirty="0" err="1">
                <a:solidFill>
                  <a:srgbClr val="002060"/>
                </a:solidFill>
                <a:latin typeface="Book Antiqua" panose="02040602050305030304" pitchFamily="18" charset="0"/>
              </a:rPr>
              <a:t>квалификационен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 кредит </a:t>
            </a:r>
          </a:p>
          <a:p>
            <a:endParaRPr lang="bg-BG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F8CA5-00E6-4A4C-BA96-DA92160D0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98" y="1241724"/>
            <a:ext cx="5536707" cy="23682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Въвеждане на </a:t>
            </a:r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ежегодно определяне на приоритетни тематични области </a:t>
            </a:r>
            <a:r>
              <a:rPr lang="ru-RU" sz="2400" dirty="0">
                <a:solidFill>
                  <a:srgbClr val="002060"/>
                </a:solidFill>
                <a:latin typeface="Book Antiqua" panose="02040602050305030304" pitchFamily="18" charset="0"/>
              </a:rPr>
              <a:t>за квалификация от министъра на образованието и науката </a:t>
            </a:r>
          </a:p>
          <a:p>
            <a:r>
              <a:rPr lang="ru-RU" sz="2400" b="1" dirty="0">
                <a:solidFill>
                  <a:srgbClr val="002060"/>
                </a:solidFill>
                <a:latin typeface="Book Antiqua" panose="02040602050305030304" pitchFamily="18" charset="0"/>
              </a:rPr>
              <a:t>Ежегодна квалификация</a:t>
            </a:r>
          </a:p>
          <a:p>
            <a:pPr marL="45720" indent="0">
              <a:buNone/>
            </a:pPr>
            <a:endParaRPr lang="ru-RU" sz="24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endParaRPr lang="bg-BG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B9358-BBF5-4ADA-97FD-5B7B54418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612" y="1241723"/>
            <a:ext cx="5365095" cy="526140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g-BG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Ежегодно оценяване на труда </a:t>
            </a:r>
            <a:r>
              <a:rPr lang="bg-BG" sz="2400" dirty="0">
                <a:solidFill>
                  <a:schemeClr val="bg1"/>
                </a:solidFill>
                <a:latin typeface="Book Antiqua" panose="02040602050305030304" pitchFamily="18" charset="0"/>
              </a:rPr>
              <a:t>на учителите, директорите и другите педагогически специалисти по отношение на </a:t>
            </a:r>
            <a:r>
              <a:rPr lang="bg-BG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три области:</a:t>
            </a:r>
          </a:p>
          <a:p>
            <a:endParaRPr lang="bg-BG" sz="2400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приложимост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на компетентностите придобити от </a:t>
            </a:r>
            <a:r>
              <a:rPr lang="ru-RU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продължаващата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 квалификация; 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принос към напредъка 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на децата и </a:t>
            </a:r>
            <a:r>
              <a:rPr lang="ru-RU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учениците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; </a:t>
            </a:r>
          </a:p>
          <a:p>
            <a:pPr>
              <a:buClr>
                <a:schemeClr val="bg1"/>
              </a:buClr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bg1"/>
                </a:solidFill>
                <a:latin typeface="Book Antiqua" panose="02040602050305030304" pitchFamily="18" charset="0"/>
              </a:rPr>
              <a:t>принос към дейности за развитие 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на </a:t>
            </a:r>
            <a:r>
              <a:rPr lang="ru-RU" sz="2400" dirty="0" err="1">
                <a:solidFill>
                  <a:schemeClr val="bg1"/>
                </a:solidFill>
                <a:latin typeface="Book Antiqua" panose="02040602050305030304" pitchFamily="18" charset="0"/>
              </a:rPr>
              <a:t>институцията</a:t>
            </a:r>
            <a:r>
              <a:rPr lang="ru-RU" sz="2400" dirty="0">
                <a:solidFill>
                  <a:schemeClr val="bg1"/>
                </a:solidFill>
                <a:latin typeface="Book Antiqua" panose="02040602050305030304" pitchFamily="18" charset="0"/>
              </a:rPr>
              <a:t>. </a:t>
            </a:r>
            <a:endParaRPr lang="bg-BG" sz="24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AEBB073B-8CC5-4E89-A92C-4D184FBD2AB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600196" y="3247839"/>
            <a:ext cx="1729655" cy="1054196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bg-BG"/>
          </a:p>
        </p:txBody>
      </p:sp>
      <p:sp>
        <p:nvSpPr>
          <p:cNvPr id="7" name="Подзаглавие 2">
            <a:extLst>
              <a:ext uri="{FF2B5EF4-FFF2-40B4-BE49-F238E27FC236}">
                <a16:creationId xmlns:a16="http://schemas.microsoft.com/office/drawing/2014/main" id="{2F164F07-78D2-E28E-D7BC-4A1197EB5D1B}"/>
              </a:ext>
            </a:extLst>
          </p:cNvPr>
          <p:cNvSpPr txBox="1">
            <a:spLocks/>
          </p:cNvSpPr>
          <p:nvPr/>
        </p:nvSpPr>
        <p:spPr>
          <a:xfrm>
            <a:off x="645098" y="333692"/>
            <a:ext cx="10911176" cy="832000"/>
          </a:xfrm>
          <a:prstGeom prst="rect">
            <a:avLst/>
          </a:prstGeom>
          <a:ln w="19050" cap="flat" cmpd="sng" algn="ctr">
            <a:solidFill>
              <a:srgbClr val="BEDF1B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Corbel" pitchFamily="34" charset="0"/>
              <a:buNone/>
            </a:pPr>
            <a:r>
              <a:rPr lang="bg-BG" sz="3600" b="1" dirty="0">
                <a:solidFill>
                  <a:srgbClr val="778A06"/>
                </a:solidFill>
                <a:latin typeface="Book Antiqua" panose="02040602050305030304" pitchFamily="18" charset="0"/>
              </a:rPr>
              <a:t>Квалификацията и оценяването на труда </a:t>
            </a:r>
            <a:br>
              <a:rPr lang="ru-RU" sz="3600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</a:br>
            <a:endParaRPr lang="bg-BG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961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3DDAD-8E33-4CD6-AF9E-ED1FA1D34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907" y="480538"/>
            <a:ext cx="5368706" cy="201882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  <a:latin typeface="Book Antiqua" panose="02040602050305030304" pitchFamily="18" charset="0"/>
              </a:rPr>
              <a:t>Информационна</a:t>
            </a:r>
            <a:r>
              <a:rPr lang="ru-RU" dirty="0">
                <a:solidFill>
                  <a:srgbClr val="002060"/>
                </a:solidFill>
                <a:latin typeface="Book Antiqua" panose="02040602050305030304" pitchFamily="18" charset="0"/>
              </a:rPr>
              <a:t> система с регистър на одобрените програми за квалификация </a:t>
            </a:r>
            <a:endParaRPr lang="bg-BG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301D0-D7E5-4792-A47B-8EEAD0491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907" y="2621279"/>
            <a:ext cx="5368706" cy="368947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класификатор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 на темите;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рейтингов механизъм, 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систематизиране на информацията за програми; </a:t>
            </a:r>
          </a:p>
          <a:p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планирани обучения за всички доставчици  квалификационни услуги –вкл. ВУ и звена на МОН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обратна връзка от участниците 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в обученията по тях</a:t>
            </a:r>
            <a:endParaRPr lang="bg-BG" sz="20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2872A1-223E-48DE-B6B8-E523B93CC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17771" y="473396"/>
            <a:ext cx="5752012" cy="20259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Мониторинг върху </a:t>
            </a:r>
            <a:r>
              <a:rPr lang="ru-RU" dirty="0" err="1">
                <a:solidFill>
                  <a:schemeClr val="bg1"/>
                </a:solidFill>
                <a:latin typeface="Book Antiqua" panose="02040602050305030304" pitchFamily="18" charset="0"/>
              </a:rPr>
              <a:t>квалификационните</a:t>
            </a:r>
            <a:r>
              <a:rPr lang="ru-RU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anose="02040602050305030304" pitchFamily="18" charset="0"/>
              </a:rPr>
              <a:t>дейности</a:t>
            </a:r>
            <a:endParaRPr lang="ru-RU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E3BBE0-9A87-4A0A-BDDA-6A67A6FB4F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17771" y="2621279"/>
            <a:ext cx="5752012" cy="368947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подпомага </a:t>
            </a:r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формулирането на приоритети 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за квалификация,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сигурност от некачествени обучения за учителите, 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при установени нарушения се предприемат корективни мерки, включително заличаване на програми от регистъра; </a:t>
            </a:r>
          </a:p>
          <a:p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натрупването на информация </a:t>
            </a:r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се използва стратегически за дългосрочно развитие</a:t>
            </a:r>
            <a:endParaRPr lang="ru-RU" sz="2000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Book Antiqua" panose="02040602050305030304" pitchFamily="18" charset="0"/>
              </a:rPr>
              <a:t>повишаване на качеството и ефективността </a:t>
            </a:r>
            <a:r>
              <a:rPr lang="ru-RU" sz="2000" dirty="0">
                <a:solidFill>
                  <a:srgbClr val="002060"/>
                </a:solidFill>
                <a:latin typeface="Book Antiqua" panose="02040602050305030304" pitchFamily="18" charset="0"/>
              </a:rPr>
              <a:t>на </a:t>
            </a:r>
            <a:r>
              <a:rPr lang="ru-RU" sz="2000" dirty="0" err="1">
                <a:solidFill>
                  <a:srgbClr val="002060"/>
                </a:solidFill>
                <a:latin typeface="Book Antiqua" panose="02040602050305030304" pitchFamily="18" charset="0"/>
              </a:rPr>
              <a:t>обученията</a:t>
            </a:r>
            <a:endParaRPr lang="bg-BG" sz="20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86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BD8102B-5489-10CE-4B4D-2D822BD21A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941" y="1974244"/>
            <a:ext cx="10074496" cy="3932013"/>
          </a:xfrm>
        </p:spPr>
        <p:txBody>
          <a:bodyPr>
            <a:noAutofit/>
          </a:bodyPr>
          <a:lstStyle/>
          <a:p>
            <a:pPr algn="l"/>
            <a:r>
              <a:rPr lang="ru-RU" sz="4400" b="1" dirty="0" err="1">
                <a:solidFill>
                  <a:srgbClr val="FFFFFF"/>
                </a:solidFill>
                <a:latin typeface="Book Antiqua" panose="02040602050305030304" pitchFamily="18" charset="0"/>
              </a:rPr>
              <a:t>КВАЛИФИКАЦИЯта</a:t>
            </a:r>
            <a:br>
              <a:rPr lang="en-US" sz="4800" b="1" dirty="0">
                <a:solidFill>
                  <a:srgbClr val="FFFFFF"/>
                </a:solidFill>
                <a:latin typeface="+mn-lt"/>
              </a:rPr>
            </a:br>
            <a:r>
              <a:rPr lang="ru-RU" sz="4800" b="1" dirty="0">
                <a:solidFill>
                  <a:srgbClr val="FFFFFF"/>
                </a:solidFill>
                <a:latin typeface="+mn-lt"/>
              </a:rPr>
              <a:t> </a:t>
            </a:r>
            <a:br>
              <a:rPr lang="en-US" sz="4800" b="1" dirty="0">
                <a:solidFill>
                  <a:srgbClr val="FFFFFF"/>
                </a:solidFill>
                <a:latin typeface="+mn-lt"/>
              </a:rPr>
            </a:br>
            <a:r>
              <a:rPr lang="bg-BG" sz="2800" b="1" dirty="0">
                <a:solidFill>
                  <a:srgbClr val="FFFFFF"/>
                </a:solidFill>
                <a:latin typeface="Book Antiqua" panose="02040602050305030304" pitchFamily="18" charset="0"/>
              </a:rPr>
              <a:t>на учителите, директорите и другите педагогически специалисти</a:t>
            </a:r>
            <a:br>
              <a:rPr lang="bg-BG" sz="3200" b="1" dirty="0">
                <a:solidFill>
                  <a:srgbClr val="FFFFFF"/>
                </a:solidFill>
                <a:latin typeface="Book Antiqua" panose="02040602050305030304" pitchFamily="18" charset="0"/>
              </a:rPr>
            </a:br>
            <a:br>
              <a:rPr lang="bg-BG" sz="3200" b="1" dirty="0">
                <a:solidFill>
                  <a:srgbClr val="FFFFFF"/>
                </a:solidFill>
                <a:latin typeface="Book Antiqua" panose="02040602050305030304" pitchFamily="18" charset="0"/>
              </a:rPr>
            </a:br>
            <a:br>
              <a:rPr lang="bg-BG" sz="3200" dirty="0">
                <a:latin typeface="Book Antiqua" panose="02040602050305030304" pitchFamily="18" charset="0"/>
              </a:rPr>
            </a:br>
            <a:r>
              <a:rPr lang="bg-BG" sz="2000" dirty="0">
                <a:latin typeface="Book Antiqua" panose="02040602050305030304" pitchFamily="18" charset="0"/>
              </a:rPr>
              <a:t>Полина </a:t>
            </a:r>
            <a:r>
              <a:rPr lang="bg-BG" sz="2000" dirty="0" err="1">
                <a:latin typeface="Book Antiqua" panose="02040602050305030304" pitchFamily="18" charset="0"/>
              </a:rPr>
              <a:t>Фетфова</a:t>
            </a:r>
            <a:r>
              <a:rPr lang="bg-BG" sz="2000" dirty="0">
                <a:latin typeface="Book Antiqua" panose="02040602050305030304" pitchFamily="18" charset="0"/>
              </a:rPr>
              <a:t> - </a:t>
            </a:r>
            <a:br>
              <a:rPr lang="bg-BG" sz="2000" dirty="0">
                <a:latin typeface="Book Antiqua" panose="02040602050305030304" pitchFamily="18" charset="0"/>
              </a:rPr>
            </a:br>
            <a:r>
              <a:rPr lang="bg-BG" sz="2000" dirty="0">
                <a:latin typeface="Book Antiqua" panose="02040602050305030304" pitchFamily="18" charset="0"/>
              </a:rPr>
              <a:t>началник на отдел „Квалификация и кариерно развитие“</a:t>
            </a:r>
            <a:endParaRPr lang="bg-BG" sz="2000" b="1" dirty="0">
              <a:solidFill>
                <a:srgbClr val="FFFFFF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6533C-351A-4D32-A0C8-BA44609E5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755" y="1291393"/>
            <a:ext cx="1220682" cy="1247220"/>
          </a:xfrm>
          <a:prstGeom prst="rect">
            <a:avLst/>
          </a:prstGeom>
        </p:spPr>
      </p:pic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32664302-9FED-49E7-BBA8-08793D68C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33966" y="356968"/>
            <a:ext cx="2931887" cy="3116070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5" name="Подзаглавие 2">
            <a:extLst>
              <a:ext uri="{FF2B5EF4-FFF2-40B4-BE49-F238E27FC236}">
                <a16:creationId xmlns:a16="http://schemas.microsoft.com/office/drawing/2014/main" id="{D87788BB-A509-4641-BBC6-945B6D3892CB}"/>
              </a:ext>
            </a:extLst>
          </p:cNvPr>
          <p:cNvSpPr txBox="1">
            <a:spLocks/>
          </p:cNvSpPr>
          <p:nvPr/>
        </p:nvSpPr>
        <p:spPr>
          <a:xfrm>
            <a:off x="5743576" y="6192456"/>
            <a:ext cx="6223454" cy="550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</a:rPr>
              <a:t>Учебната 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202</a:t>
            </a:r>
            <a:r>
              <a:rPr lang="en-US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5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/202</a:t>
            </a:r>
            <a:r>
              <a:rPr lang="en-US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Book Antiqua" panose="02040602050305030304" pitchFamily="18" charset="0"/>
              </a:rPr>
              <a:t>година </a:t>
            </a:r>
            <a:endParaRPr lang="bg-BG" sz="3200" b="1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Подзаглавие 2">
            <a:extLst>
              <a:ext uri="{FF2B5EF4-FFF2-40B4-BE49-F238E27FC236}">
                <a16:creationId xmlns:a16="http://schemas.microsoft.com/office/drawing/2014/main" id="{75FED44B-93DA-4060-B88D-5F7E6492CD49}"/>
              </a:ext>
            </a:extLst>
          </p:cNvPr>
          <p:cNvSpPr txBox="1">
            <a:spLocks/>
          </p:cNvSpPr>
          <p:nvPr/>
        </p:nvSpPr>
        <p:spPr>
          <a:xfrm>
            <a:off x="152399" y="395935"/>
            <a:ext cx="5305426" cy="1790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3200" b="1" dirty="0">
                <a:solidFill>
                  <a:srgbClr val="002060"/>
                </a:solidFill>
                <a:latin typeface="Book Antiqua" panose="02040602050305030304" pitchFamily="18" charset="0"/>
              </a:rPr>
              <a:t>Благодаря Ви за доброто взаимодействие!</a:t>
            </a:r>
          </a:p>
        </p:txBody>
      </p:sp>
    </p:spTree>
    <p:extLst>
      <p:ext uri="{BB962C8B-B14F-4D97-AF65-F5344CB8AC3E}">
        <p14:creationId xmlns:p14="http://schemas.microsoft.com/office/powerpoint/2010/main" val="346779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6635</TotalTime>
  <Words>1672</Words>
  <Application>Microsoft Office PowerPoint</Application>
  <PresentationFormat>Широк екран</PresentationFormat>
  <Paragraphs>357</Paragraphs>
  <Slides>19</Slides>
  <Notes>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19</vt:i4>
      </vt:variant>
    </vt:vector>
  </HeadingPairs>
  <TitlesOfParts>
    <vt:vector size="30" baseType="lpstr">
      <vt:lpstr>Arial</vt:lpstr>
      <vt:lpstr>Book Antiqua</vt:lpstr>
      <vt:lpstr>Calibri</vt:lpstr>
      <vt:lpstr>Calibri Light</vt:lpstr>
      <vt:lpstr>Corbel</vt:lpstr>
      <vt:lpstr>Posterama Text SemiBold</vt:lpstr>
      <vt:lpstr>Times New Roman</vt:lpstr>
      <vt:lpstr>Verdana</vt:lpstr>
      <vt:lpstr>Wingdings</vt:lpstr>
      <vt:lpstr>Office Theme</vt:lpstr>
      <vt:lpstr>Basis</vt:lpstr>
      <vt:lpstr>КВАЛИФИКАЦИЯта   на учителите, директорите и другите педагогически специалисти  Полина Фетфова -  началник на отдел „Квалификация и кариерно развитие“</vt:lpstr>
      <vt:lpstr>Какво включва?</vt:lpstr>
      <vt:lpstr> </vt:lpstr>
      <vt:lpstr>Презентация на PowerPoint</vt:lpstr>
      <vt:lpstr>Характеристика по педагогически стаж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ИРОПК има раздел „планирани обучения“ по вписаните програми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КВАЛИФИКАЦИЯта   на учителите, директорите и другите педагогически специалисти   Полина Фетфова -  началник на отдел „Квалификация и кариерно развитие“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Стандарт № …. Наименование на стандарта</dc:title>
  <dc:creator>Home</dc:creator>
  <cp:lastModifiedBy>NUS20190301</cp:lastModifiedBy>
  <cp:revision>223</cp:revision>
  <cp:lastPrinted>2025-09-17T12:32:11Z</cp:lastPrinted>
  <dcterms:created xsi:type="dcterms:W3CDTF">2022-05-17T10:57:26Z</dcterms:created>
  <dcterms:modified xsi:type="dcterms:W3CDTF">2025-09-29T00:57:01Z</dcterms:modified>
</cp:coreProperties>
</file>